
<file path=[Content_Types].xml><?xml version="1.0" encoding="utf-8"?>
<Types xmlns="http://schemas.openxmlformats.org/package/2006/content-types">
  <Default Extension="fntdata" ContentType="application/x-fontdata"/>
  <Default Extension="gif" ContentType="image/gif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3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84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</p:sldIdLst>
  <p:sldSz cx="12188825" cy="6858000"/>
  <p:notesSz cx="7010400" cy="9296400"/>
  <p:embeddedFontLst>
    <p:embeddedFont>
      <p:font typeface="Corbel" panose="020B0503020204020204" pitchFamily="34" charset="0"/>
      <p:regular r:id="rId32"/>
      <p:bold r:id="rId33"/>
      <p:italic r:id="rId34"/>
      <p:boldItalic r:id="rId35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pos="3839">
          <p15:clr>
            <a:srgbClr val="A4A3A4"/>
          </p15:clr>
        </p15:guide>
        <p15:guide id="2" orient="horz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3" d="100"/>
          <a:sy n="83" d="100"/>
        </p:scale>
        <p:origin x="780" y="78"/>
      </p:cViewPr>
      <p:guideLst>
        <p:guide pos="3839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font" Target="fonts/font3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2.fntdata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1.fntdata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font" Target="fonts/font4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3037840" cy="4648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75" tIns="46575" rIns="93175" bIns="46575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970938" y="0"/>
            <a:ext cx="3037840" cy="4648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75" tIns="46575" rIns="93175" bIns="46575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407988" y="696913"/>
            <a:ext cx="6194425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75" tIns="46575" rIns="93175" bIns="46575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829967"/>
            <a:ext cx="3037840" cy="4648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75" tIns="46575" rIns="93175" bIns="46575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75" tIns="46575" rIns="93175" bIns="46575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7988" y="696913"/>
            <a:ext cx="6194425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3" name="Google Shape;83;p1:notes"/>
          <p:cNvSpPr txBox="1">
            <a:spLocks noGrp="1"/>
          </p:cNvSpPr>
          <p:nvPr>
            <p:ph type="body" idx="1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75" tIns="46575" rIns="93175" bIns="4657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Welcome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What are your questions or concerns off the top to start our time together? 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Story or two… 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4" name="Google Shape;84;p1:notes"/>
          <p:cNvSpPr txBox="1">
            <a:spLocks noGrp="1"/>
          </p:cNvSpPr>
          <p:nvPr>
            <p:ph type="sldNum" idx="12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75" tIns="46575" rIns="93175" bIns="4657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7988" y="696913"/>
            <a:ext cx="6194425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6" name="Google Shape;176;p10:notes"/>
          <p:cNvSpPr txBox="1">
            <a:spLocks noGrp="1"/>
          </p:cNvSpPr>
          <p:nvPr>
            <p:ph type="body" idx="1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75" tIns="46575" rIns="93175" bIns="4657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Nathan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In addition if you fail to uphold this agreement you will never be involved in another search as long as I remain AD here 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Hold down the gossip and infighting as long as you can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Not foolproof but it really helps 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7" name="Google Shape;177;p10:notes"/>
          <p:cNvSpPr txBox="1">
            <a:spLocks noGrp="1"/>
          </p:cNvSpPr>
          <p:nvPr>
            <p:ph type="sldNum" idx="12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75" tIns="46575" rIns="93175" bIns="4657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10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7988" y="696913"/>
            <a:ext cx="6194425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3" name="Google Shape;183;p11:notes"/>
          <p:cNvSpPr txBox="1">
            <a:spLocks noGrp="1"/>
          </p:cNvSpPr>
          <p:nvPr>
            <p:ph type="body" idx="1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75" tIns="46575" rIns="93175" bIns="4657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Nathan-I can share the process we use in LOSD and guidance I got from our HR director and share what we did hiring virtually.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Paperwork is a start to show you who is excellent </a:t>
            </a:r>
            <a:endParaRPr/>
          </a:p>
        </p:txBody>
      </p:sp>
      <p:sp>
        <p:nvSpPr>
          <p:cNvPr id="184" name="Google Shape;184;p11:notes"/>
          <p:cNvSpPr txBox="1">
            <a:spLocks noGrp="1"/>
          </p:cNvSpPr>
          <p:nvPr>
            <p:ph type="sldNum" idx="12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75" tIns="46575" rIns="93175" bIns="4657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11</a:t>
            </a:fld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7988" y="696913"/>
            <a:ext cx="6194425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1" name="Google Shape;191;p12:notes"/>
          <p:cNvSpPr txBox="1">
            <a:spLocks noGrp="1"/>
          </p:cNvSpPr>
          <p:nvPr>
            <p:ph type="body" idx="1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75" tIns="46575" rIns="93175" bIns="4657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2" name="Google Shape;192;p12:notes"/>
          <p:cNvSpPr txBox="1">
            <a:spLocks noGrp="1"/>
          </p:cNvSpPr>
          <p:nvPr>
            <p:ph type="sldNum" idx="12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75" tIns="46575" rIns="93175" bIns="4657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12</a:t>
            </a:fld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7988" y="696913"/>
            <a:ext cx="6194425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0" name="Google Shape;200;p13:notes"/>
          <p:cNvSpPr txBox="1">
            <a:spLocks noGrp="1"/>
          </p:cNvSpPr>
          <p:nvPr>
            <p:ph type="body" idx="1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75" tIns="46575" rIns="93175" bIns="4657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Nathan-I can do this but I can imagine someone else might have great things to offer.</a:t>
            </a:r>
            <a:endParaRPr/>
          </a:p>
        </p:txBody>
      </p:sp>
      <p:sp>
        <p:nvSpPr>
          <p:cNvPr id="201" name="Google Shape;201;p13:notes"/>
          <p:cNvSpPr txBox="1">
            <a:spLocks noGrp="1"/>
          </p:cNvSpPr>
          <p:nvPr>
            <p:ph type="sldNum" idx="12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75" tIns="46575" rIns="93175" bIns="4657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13</a:t>
            </a:fld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7988" y="696913"/>
            <a:ext cx="6194425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8" name="Google Shape;208;p14:notes"/>
          <p:cNvSpPr txBox="1">
            <a:spLocks noGrp="1"/>
          </p:cNvSpPr>
          <p:nvPr>
            <p:ph type="body" idx="1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75" tIns="46575" rIns="93175" bIns="4657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These thoughts may spur on other thoughts for you in your area. </a:t>
            </a:r>
            <a:endParaRPr/>
          </a:p>
        </p:txBody>
      </p:sp>
      <p:sp>
        <p:nvSpPr>
          <p:cNvPr id="209" name="Google Shape;209;p14:notes"/>
          <p:cNvSpPr txBox="1">
            <a:spLocks noGrp="1"/>
          </p:cNvSpPr>
          <p:nvPr>
            <p:ph type="sldNum" idx="12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75" tIns="46575" rIns="93175" bIns="4657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14</a:t>
            </a:fld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7988" y="696913"/>
            <a:ext cx="6194425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8" name="Google Shape;208;p14:notes"/>
          <p:cNvSpPr txBox="1">
            <a:spLocks noGrp="1"/>
          </p:cNvSpPr>
          <p:nvPr>
            <p:ph type="body" idx="1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75" tIns="46575" rIns="93175" bIns="4657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These thoughts may spur on other thoughts for you in your area. </a:t>
            </a:r>
            <a:endParaRPr/>
          </a:p>
        </p:txBody>
      </p:sp>
      <p:sp>
        <p:nvSpPr>
          <p:cNvPr id="209" name="Google Shape;209;p14:notes"/>
          <p:cNvSpPr txBox="1">
            <a:spLocks noGrp="1"/>
          </p:cNvSpPr>
          <p:nvPr>
            <p:ph type="sldNum" idx="12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75" tIns="46575" rIns="93175" bIns="4657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15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0271881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7988" y="696913"/>
            <a:ext cx="6194425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7" name="Google Shape;217;p15:notes"/>
          <p:cNvSpPr txBox="1">
            <a:spLocks noGrp="1"/>
          </p:cNvSpPr>
          <p:nvPr>
            <p:ph type="body" idx="1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75" tIns="46575" rIns="93175" bIns="4657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8" name="Google Shape;218;p15:notes"/>
          <p:cNvSpPr txBox="1">
            <a:spLocks noGrp="1"/>
          </p:cNvSpPr>
          <p:nvPr>
            <p:ph type="sldNum" idx="12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75" tIns="46575" rIns="93175" bIns="4657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16</a:t>
            </a:fld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7988" y="696913"/>
            <a:ext cx="6194425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25" name="Google Shape;225;p16:notes"/>
          <p:cNvSpPr txBox="1">
            <a:spLocks noGrp="1"/>
          </p:cNvSpPr>
          <p:nvPr>
            <p:ph type="body" idx="1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75" tIns="46575" rIns="93175" bIns="4657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Nathan-I’m happy to do this one.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Confidentiality memo idea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Be thorough, give it the time it deserves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Don’t own it alone, get others involved. </a:t>
            </a:r>
            <a:endParaRPr/>
          </a:p>
        </p:txBody>
      </p:sp>
      <p:sp>
        <p:nvSpPr>
          <p:cNvPr id="226" name="Google Shape;226;p16:notes"/>
          <p:cNvSpPr txBox="1">
            <a:spLocks noGrp="1"/>
          </p:cNvSpPr>
          <p:nvPr>
            <p:ph type="sldNum" idx="12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75" tIns="46575" rIns="93175" bIns="4657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17</a:t>
            </a:fld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7988" y="696913"/>
            <a:ext cx="6194425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33" name="Google Shape;233;p17:notes"/>
          <p:cNvSpPr txBox="1">
            <a:spLocks noGrp="1"/>
          </p:cNvSpPr>
          <p:nvPr>
            <p:ph type="body" idx="1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75" tIns="46575" rIns="93175" bIns="4657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Nathan-I can do this one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Check list for onboarding 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Ask yourself the question, if I were being brought on, what would I want to happen, know etc. to get the best possible start? </a:t>
            </a:r>
            <a:endParaRPr/>
          </a:p>
        </p:txBody>
      </p:sp>
      <p:sp>
        <p:nvSpPr>
          <p:cNvPr id="234" name="Google Shape;234;p17:notes"/>
          <p:cNvSpPr txBox="1">
            <a:spLocks noGrp="1"/>
          </p:cNvSpPr>
          <p:nvPr>
            <p:ph type="sldNum" idx="12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75" tIns="46575" rIns="93175" bIns="4657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18</a:t>
            </a:fld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p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7988" y="696913"/>
            <a:ext cx="6194425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42" name="Google Shape;242;p18:notes"/>
          <p:cNvSpPr txBox="1">
            <a:spLocks noGrp="1"/>
          </p:cNvSpPr>
          <p:nvPr>
            <p:ph type="body" idx="1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75" tIns="46575" rIns="93175" bIns="4657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Helpful to keep you on track and organized. 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Take questions. Set it up. Tour, keys, gear etc. 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Especially important for out of building coaches. </a:t>
            </a:r>
            <a:endParaRPr/>
          </a:p>
        </p:txBody>
      </p:sp>
      <p:sp>
        <p:nvSpPr>
          <p:cNvPr id="243" name="Google Shape;243;p18:notes"/>
          <p:cNvSpPr txBox="1">
            <a:spLocks noGrp="1"/>
          </p:cNvSpPr>
          <p:nvPr>
            <p:ph type="sldNum" idx="12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75" tIns="46575" rIns="93175" bIns="4657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19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7988" y="696913"/>
            <a:ext cx="6194425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2" name="Google Shape;92;p2:notes"/>
          <p:cNvSpPr txBox="1">
            <a:spLocks noGrp="1"/>
          </p:cNvSpPr>
          <p:nvPr>
            <p:ph type="body" idx="1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75" tIns="46575" rIns="93175" bIns="4657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Art…unusual or outside the lines of the process creative side of the enterprise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Science is the process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Need both to hire well. </a:t>
            </a:r>
            <a:endParaRPr/>
          </a:p>
        </p:txBody>
      </p:sp>
      <p:sp>
        <p:nvSpPr>
          <p:cNvPr id="93" name="Google Shape;93;p2:notes"/>
          <p:cNvSpPr txBox="1">
            <a:spLocks noGrp="1"/>
          </p:cNvSpPr>
          <p:nvPr>
            <p:ph type="sldNum" idx="12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75" tIns="46575" rIns="93175" bIns="4657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</a:t>
            </a:fld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p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7988" y="696913"/>
            <a:ext cx="6194425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51" name="Google Shape;251;p19:notes"/>
          <p:cNvSpPr txBox="1">
            <a:spLocks noGrp="1"/>
          </p:cNvSpPr>
          <p:nvPr>
            <p:ph type="body" idx="1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75" tIns="46575" rIns="93175" bIns="4657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Bruce Brown, Proactive Coaching,  is feedback viewed as criticism or as a compliment?  AD’s must model this. </a:t>
            </a:r>
            <a:endParaRPr/>
          </a:p>
        </p:txBody>
      </p:sp>
      <p:sp>
        <p:nvSpPr>
          <p:cNvPr id="252" name="Google Shape;252;p19:notes"/>
          <p:cNvSpPr txBox="1">
            <a:spLocks noGrp="1"/>
          </p:cNvSpPr>
          <p:nvPr>
            <p:ph type="sldNum" idx="12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75" tIns="46575" rIns="93175" bIns="4657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20</a:t>
            </a:fld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p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7988" y="696913"/>
            <a:ext cx="6194425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60" name="Google Shape;260;p20:notes"/>
          <p:cNvSpPr txBox="1">
            <a:spLocks noGrp="1"/>
          </p:cNvSpPr>
          <p:nvPr>
            <p:ph type="body" idx="1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75" tIns="46575" rIns="93175" bIns="4657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True job is to comfort the afflicted and to afflict the comfortable. 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Love coaches, kids, parents, officials etc. </a:t>
            </a:r>
            <a:endParaRPr/>
          </a:p>
        </p:txBody>
      </p:sp>
      <p:sp>
        <p:nvSpPr>
          <p:cNvPr id="261" name="Google Shape;261;p20:notes"/>
          <p:cNvSpPr txBox="1">
            <a:spLocks noGrp="1"/>
          </p:cNvSpPr>
          <p:nvPr>
            <p:ph type="sldNum" idx="12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75" tIns="46575" rIns="93175" bIns="4657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21</a:t>
            </a:fld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p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7988" y="696913"/>
            <a:ext cx="6194425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69" name="Google Shape;269;p21:notes"/>
          <p:cNvSpPr txBox="1">
            <a:spLocks noGrp="1"/>
          </p:cNvSpPr>
          <p:nvPr>
            <p:ph type="body" idx="1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75" tIns="46575" rIns="93175" bIns="4657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Same process for every hire or not? Tennis different than FB?</a:t>
            </a:r>
            <a:endParaRPr/>
          </a:p>
        </p:txBody>
      </p:sp>
      <p:sp>
        <p:nvSpPr>
          <p:cNvPr id="270" name="Google Shape;270;p21:notes"/>
          <p:cNvSpPr txBox="1">
            <a:spLocks noGrp="1"/>
          </p:cNvSpPr>
          <p:nvPr>
            <p:ph type="sldNum" idx="12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75" tIns="46575" rIns="93175" bIns="4657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22</a:t>
            </a:fld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Google Shape;277;p22:notes"/>
          <p:cNvSpPr txBox="1">
            <a:spLocks noGrp="1"/>
          </p:cNvSpPr>
          <p:nvPr>
            <p:ph type="body" idx="1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spcFirstLastPara="1" wrap="square" lIns="93175" tIns="46575" rIns="93175" bIns="4657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8" name="Google Shape;278;p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7988" y="696913"/>
            <a:ext cx="6194425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Google Shape;285;p23:notes"/>
          <p:cNvSpPr txBox="1">
            <a:spLocks noGrp="1"/>
          </p:cNvSpPr>
          <p:nvPr>
            <p:ph type="body" idx="1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spcFirstLastPara="1" wrap="square" lIns="93175" tIns="46575" rIns="93175" bIns="4657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6" name="Google Shape;286;p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7988" y="696913"/>
            <a:ext cx="6194425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Google Shape;293;p24:notes"/>
          <p:cNvSpPr txBox="1">
            <a:spLocks noGrp="1"/>
          </p:cNvSpPr>
          <p:nvPr>
            <p:ph type="body" idx="1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spcFirstLastPara="1" wrap="square" lIns="93175" tIns="46575" rIns="93175" bIns="4657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4" name="Google Shape;294;p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7988" y="696913"/>
            <a:ext cx="6194425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Google Shape;301;p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7988" y="696913"/>
            <a:ext cx="6194425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02" name="Google Shape;302;p25:notes"/>
          <p:cNvSpPr txBox="1">
            <a:spLocks noGrp="1"/>
          </p:cNvSpPr>
          <p:nvPr>
            <p:ph type="body" idx="1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75" tIns="46575" rIns="93175" bIns="4657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Are you willing to lead by being evaluated yourself? </a:t>
            </a:r>
            <a:endParaRPr/>
          </a:p>
        </p:txBody>
      </p:sp>
      <p:sp>
        <p:nvSpPr>
          <p:cNvPr id="303" name="Google Shape;303;p25:notes"/>
          <p:cNvSpPr txBox="1">
            <a:spLocks noGrp="1"/>
          </p:cNvSpPr>
          <p:nvPr>
            <p:ph type="sldNum" idx="12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75" tIns="46575" rIns="93175" bIns="4657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26</a:t>
            </a:fld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Google Shape;310;p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7988" y="696913"/>
            <a:ext cx="6194425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11" name="Google Shape;311;p26:notes"/>
          <p:cNvSpPr txBox="1">
            <a:spLocks noGrp="1"/>
          </p:cNvSpPr>
          <p:nvPr>
            <p:ph type="body" idx="1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75" tIns="46575" rIns="93175" bIns="4657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2" name="Google Shape;312;p26:notes"/>
          <p:cNvSpPr txBox="1">
            <a:spLocks noGrp="1"/>
          </p:cNvSpPr>
          <p:nvPr>
            <p:ph type="sldNum" idx="12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75" tIns="46575" rIns="93175" bIns="4657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27</a:t>
            </a:fld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Google Shape;319;p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7988" y="696913"/>
            <a:ext cx="6194425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20" name="Google Shape;320;p27:notes"/>
          <p:cNvSpPr txBox="1">
            <a:spLocks noGrp="1"/>
          </p:cNvSpPr>
          <p:nvPr>
            <p:ph type="body" idx="1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75" tIns="46575" rIns="93175" bIns="4657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1" name="Google Shape;321;p27:notes"/>
          <p:cNvSpPr txBox="1">
            <a:spLocks noGrp="1"/>
          </p:cNvSpPr>
          <p:nvPr>
            <p:ph type="sldNum" idx="12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75" tIns="46575" rIns="93175" bIns="4657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28</a:t>
            </a:fld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Google Shape;326;p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7988" y="696913"/>
            <a:ext cx="6194425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27" name="Google Shape;327;p28:notes"/>
          <p:cNvSpPr txBox="1">
            <a:spLocks noGrp="1"/>
          </p:cNvSpPr>
          <p:nvPr>
            <p:ph type="body" idx="1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75" tIns="46575" rIns="93175" bIns="4657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8" name="Google Shape;328;p28:notes"/>
          <p:cNvSpPr txBox="1">
            <a:spLocks noGrp="1"/>
          </p:cNvSpPr>
          <p:nvPr>
            <p:ph type="sldNum" idx="12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75" tIns="46575" rIns="93175" bIns="4657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29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7988" y="696913"/>
            <a:ext cx="6194425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1" name="Google Shape;101;p3:notes"/>
          <p:cNvSpPr txBox="1">
            <a:spLocks noGrp="1"/>
          </p:cNvSpPr>
          <p:nvPr>
            <p:ph type="body" idx="1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75" tIns="46575" rIns="93175" bIns="4657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87% of school district resources are spent on personnel (national school board association website)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Hire well. 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Begin with the end in mind</a:t>
            </a:r>
            <a:endParaRPr/>
          </a:p>
        </p:txBody>
      </p:sp>
      <p:sp>
        <p:nvSpPr>
          <p:cNvPr id="102" name="Google Shape;102;p3:notes"/>
          <p:cNvSpPr txBox="1">
            <a:spLocks noGrp="1"/>
          </p:cNvSpPr>
          <p:nvPr>
            <p:ph type="sldNum" idx="12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75" tIns="46575" rIns="93175" bIns="4657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3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7988" y="696913"/>
            <a:ext cx="6194425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0" name="Google Shape;110;p4:notes"/>
          <p:cNvSpPr txBox="1">
            <a:spLocks noGrp="1"/>
          </p:cNvSpPr>
          <p:nvPr>
            <p:ph type="body" idx="1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75" tIns="46575" rIns="93175" bIns="4657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Nathan-I’d like to make the point about hiring for resume and firing for character so this would be a good slide for me.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Pam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Opportunity is the way to look at these unique chances to get better. 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Not filling a spot you are building something. </a:t>
            </a:r>
            <a:endParaRPr/>
          </a:p>
        </p:txBody>
      </p:sp>
      <p:sp>
        <p:nvSpPr>
          <p:cNvPr id="111" name="Google Shape;111;p4:notes"/>
          <p:cNvSpPr txBox="1">
            <a:spLocks noGrp="1"/>
          </p:cNvSpPr>
          <p:nvPr>
            <p:ph type="sldNum" idx="12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75" tIns="46575" rIns="93175" bIns="4657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4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7988" y="696913"/>
            <a:ext cx="6194425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8" name="Google Shape;118;p5:notes"/>
          <p:cNvSpPr txBox="1">
            <a:spLocks noGrp="1"/>
          </p:cNvSpPr>
          <p:nvPr>
            <p:ph type="body" idx="1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75" tIns="46575" rIns="93175" bIns="4657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Kevin and Pam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Sharing your expectations clearly with your group doing the hiring very important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Reminding yourself what you are really looking for when you hire a coach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Add your own special needs to the hire…veteran, new coach, certain type of experience or energy level you are looking for?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Job description we must have but does not do justice to our real needs. 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Teacher coach thought. Educators if you can. 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Oregon 50% or less now outside the building. Educational component of athletics 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Loves teenagers,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Understands how to teach---especially moral development/character </a:t>
            </a:r>
            <a:endParaRPr/>
          </a:p>
        </p:txBody>
      </p:sp>
      <p:sp>
        <p:nvSpPr>
          <p:cNvPr id="119" name="Google Shape;119;p5:notes"/>
          <p:cNvSpPr txBox="1">
            <a:spLocks noGrp="1"/>
          </p:cNvSpPr>
          <p:nvPr>
            <p:ph type="sldNum" idx="12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75" tIns="46575" rIns="93175" bIns="4657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5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7988" y="696913"/>
            <a:ext cx="6194425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7" name="Google Shape;127;p6:notes"/>
          <p:cNvSpPr txBox="1">
            <a:spLocks noGrp="1"/>
          </p:cNvSpPr>
          <p:nvPr>
            <p:ph type="body" idx="1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75" tIns="46575" rIns="93175" bIns="4657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How is your athletic program building moral character on purpose? Starts with each of you and how you see this. 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Should be shown through your hiring process. Looking for these types of people 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Happens in three ways Cultivating, Modeling, and Teaching character. When we get up, sit down and walk along the road. 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8" name="Google Shape;128;p6:notes"/>
          <p:cNvSpPr txBox="1">
            <a:spLocks noGrp="1"/>
          </p:cNvSpPr>
          <p:nvPr>
            <p:ph type="sldNum" idx="12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75" tIns="46575" rIns="93175" bIns="4657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6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7988" y="696913"/>
            <a:ext cx="6194425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8" name="Google Shape;138;p7:notes"/>
          <p:cNvSpPr txBox="1">
            <a:spLocks noGrp="1"/>
          </p:cNvSpPr>
          <p:nvPr>
            <p:ph type="body" idx="1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75" tIns="46575" rIns="93175" bIns="4657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9" name="Google Shape;139;p7:notes"/>
          <p:cNvSpPr txBox="1">
            <a:spLocks noGrp="1"/>
          </p:cNvSpPr>
          <p:nvPr>
            <p:ph type="sldNum" idx="12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75" tIns="46575" rIns="93175" bIns="4657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7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7988" y="696913"/>
            <a:ext cx="6194425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6" name="Google Shape;146;p8:notes"/>
          <p:cNvSpPr txBox="1">
            <a:spLocks noGrp="1"/>
          </p:cNvSpPr>
          <p:nvPr>
            <p:ph type="body" idx="1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75" tIns="46575" rIns="93175" bIns="4657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Be clear on the real job of different people involved in the process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	Do they report to you or to the principal?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	Screening group?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	Initial interview group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	Final interview group? 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Dealing with expectations..important. Sara and Kevin and expectations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You with adminstrators, former coaches or current leaving coaches etc. , parents, community activists. </a:t>
            </a:r>
            <a:endParaRPr/>
          </a:p>
        </p:txBody>
      </p:sp>
      <p:sp>
        <p:nvSpPr>
          <p:cNvPr id="147" name="Google Shape;147;p8:notes"/>
          <p:cNvSpPr txBox="1">
            <a:spLocks noGrp="1"/>
          </p:cNvSpPr>
          <p:nvPr>
            <p:ph type="sldNum" idx="12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75" tIns="46575" rIns="93175" bIns="4657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8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7988" y="696913"/>
            <a:ext cx="6194425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8" name="Google Shape;168;p9:notes"/>
          <p:cNvSpPr txBox="1">
            <a:spLocks noGrp="1"/>
          </p:cNvSpPr>
          <p:nvPr>
            <p:ph type="body" idx="1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75" tIns="46575" rIns="93175" bIns="4657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Feedback you receive is limited by people knowledge and experience of the job itself. This will help others to get and remain on the right track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What are your limits? HR? Same old questions? 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List of questions do you need a list? Contact me. 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Be creative. 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Show me a skill. Demonstrate how to hit, get on the white board, show me a out of bounds play. Last second play. Basic offense or defense. </a:t>
            </a:r>
            <a:endParaRPr/>
          </a:p>
        </p:txBody>
      </p:sp>
      <p:sp>
        <p:nvSpPr>
          <p:cNvPr id="169" name="Google Shape;169;p9:notes"/>
          <p:cNvSpPr txBox="1">
            <a:spLocks noGrp="1"/>
          </p:cNvSpPr>
          <p:nvPr>
            <p:ph type="sldNum" idx="12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75" tIns="46575" rIns="93175" bIns="4657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9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"/>
          <p:cNvSpPr txBox="1">
            <a:spLocks noGrp="1"/>
          </p:cNvSpPr>
          <p:nvPr>
            <p:ph type="ctrTitle"/>
          </p:nvPr>
        </p:nvSpPr>
        <p:spPr>
          <a:xfrm>
            <a:off x="1065214" y="1828800"/>
            <a:ext cx="8229600" cy="289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600"/>
              <a:buFont typeface="Corbel"/>
              <a:buNone/>
              <a:defRPr sz="6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2"/>
          <p:cNvSpPr txBox="1">
            <a:spLocks noGrp="1"/>
          </p:cNvSpPr>
          <p:nvPr>
            <p:ph type="subTitle" idx="1"/>
          </p:nvPr>
        </p:nvSpPr>
        <p:spPr>
          <a:xfrm>
            <a:off x="1065213" y="4800600"/>
            <a:ext cx="8229600" cy="121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 cap="none">
                <a:solidFill>
                  <a:schemeClr val="accent1"/>
                </a:solidFill>
              </a:defRPr>
            </a:lvl1pPr>
            <a:lvl2pPr lvl="1" algn="ctr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000"/>
              <a:buNone/>
              <a:defRPr>
                <a:solidFill>
                  <a:schemeClr val="lt1"/>
                </a:solidFill>
              </a:defRPr>
            </a:lvl2pPr>
            <a:lvl3pPr lvl="2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  <a:defRPr>
                <a:solidFill>
                  <a:schemeClr val="lt1"/>
                </a:solidFill>
              </a:defRPr>
            </a:lvl3pPr>
            <a:lvl4pPr lvl="3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600"/>
              <a:buNone/>
              <a:defRPr>
                <a:solidFill>
                  <a:schemeClr val="lt1"/>
                </a:solidFill>
              </a:defRPr>
            </a:lvl4pPr>
            <a:lvl5pPr lvl="4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600"/>
              <a:buNone/>
              <a:defRPr>
                <a:solidFill>
                  <a:schemeClr val="lt1"/>
                </a:solidFill>
              </a:defRPr>
            </a:lvl5pPr>
            <a:lvl6pPr lvl="5" algn="ctr">
              <a:spcBef>
                <a:spcPts val="600"/>
              </a:spcBef>
              <a:spcAft>
                <a:spcPts val="0"/>
              </a:spcAft>
              <a:buSzPts val="1600"/>
              <a:buNone/>
              <a:defRPr>
                <a:solidFill>
                  <a:schemeClr val="lt1"/>
                </a:solidFill>
              </a:defRPr>
            </a:lvl6pPr>
            <a:lvl7pPr lvl="6" algn="ctr">
              <a:spcBef>
                <a:spcPts val="600"/>
              </a:spcBef>
              <a:spcAft>
                <a:spcPts val="0"/>
              </a:spcAft>
              <a:buSzPts val="1600"/>
              <a:buNone/>
              <a:defRPr>
                <a:solidFill>
                  <a:schemeClr val="lt1"/>
                </a:solidFill>
              </a:defRPr>
            </a:lvl7pPr>
            <a:lvl8pPr lvl="7" algn="ctr">
              <a:spcBef>
                <a:spcPts val="600"/>
              </a:spcBef>
              <a:spcAft>
                <a:spcPts val="0"/>
              </a:spcAft>
              <a:buSzPts val="1600"/>
              <a:buNone/>
              <a:defRPr>
                <a:solidFill>
                  <a:schemeClr val="lt1"/>
                </a:solidFill>
              </a:defRPr>
            </a:lvl8pPr>
            <a:lvl9pPr lvl="8" algn="ctr">
              <a:spcBef>
                <a:spcPts val="600"/>
              </a:spcBef>
              <a:spcAft>
                <a:spcPts val="0"/>
              </a:spcAft>
              <a:buSzPts val="16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  <p:transition spd="slow">
    <p:push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1"/>
          <p:cNvSpPr txBox="1">
            <a:spLocks noGrp="1"/>
          </p:cNvSpPr>
          <p:nvPr>
            <p:ph type="title"/>
          </p:nvPr>
        </p:nvSpPr>
        <p:spPr>
          <a:xfrm>
            <a:off x="1522413" y="381000"/>
            <a:ext cx="9144001" cy="13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11"/>
          <p:cNvSpPr txBox="1">
            <a:spLocks noGrp="1"/>
          </p:cNvSpPr>
          <p:nvPr>
            <p:ph type="body" idx="1"/>
          </p:nvPr>
        </p:nvSpPr>
        <p:spPr>
          <a:xfrm rot="5400000">
            <a:off x="4032208" y="-604796"/>
            <a:ext cx="4114801" cy="91343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6pPr>
            <a:lvl7pPr marL="3200400" lvl="6" indent="-342900" algn="l"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7pPr>
            <a:lvl8pPr marL="3657600" lvl="7" indent="-342900" algn="l"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8pPr>
            <a:lvl9pPr marL="4114800" lvl="8" indent="-342900" algn="l"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2" name="Google Shape;72;p11"/>
          <p:cNvSpPr txBox="1">
            <a:spLocks noGrp="1"/>
          </p:cNvSpPr>
          <p:nvPr>
            <p:ph type="dt" idx="10"/>
          </p:nvPr>
        </p:nvSpPr>
        <p:spPr>
          <a:xfrm>
            <a:off x="8226422" y="6400800"/>
            <a:ext cx="1449389" cy="2762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11"/>
          <p:cNvSpPr txBox="1">
            <a:spLocks noGrp="1"/>
          </p:cNvSpPr>
          <p:nvPr>
            <p:ph type="ftr" idx="11"/>
          </p:nvPr>
        </p:nvSpPr>
        <p:spPr>
          <a:xfrm>
            <a:off x="1522413" y="6400800"/>
            <a:ext cx="6553199" cy="2762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11"/>
          <p:cNvSpPr txBox="1">
            <a:spLocks noGrp="1"/>
          </p:cNvSpPr>
          <p:nvPr>
            <p:ph type="sldNum" idx="12"/>
          </p:nvPr>
        </p:nvSpPr>
        <p:spPr>
          <a:xfrm>
            <a:off x="9828211" y="6400800"/>
            <a:ext cx="838201" cy="2762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p:transition spd="slow">
    <p:push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2"/>
          <p:cNvSpPr txBox="1">
            <a:spLocks noGrp="1"/>
          </p:cNvSpPr>
          <p:nvPr>
            <p:ph type="title"/>
          </p:nvPr>
        </p:nvSpPr>
        <p:spPr>
          <a:xfrm rot="5400000">
            <a:off x="7085013" y="2438401"/>
            <a:ext cx="5638800" cy="15240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2"/>
          <p:cNvSpPr txBox="1">
            <a:spLocks noGrp="1"/>
          </p:cNvSpPr>
          <p:nvPr>
            <p:ph type="body" idx="1"/>
          </p:nvPr>
        </p:nvSpPr>
        <p:spPr>
          <a:xfrm rot="5400000">
            <a:off x="2398711" y="-495298"/>
            <a:ext cx="5638800" cy="73913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6pPr>
            <a:lvl7pPr marL="3200400" lvl="6" indent="-342900" algn="l"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7pPr>
            <a:lvl8pPr marL="3657600" lvl="7" indent="-342900" algn="l"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8pPr>
            <a:lvl9pPr marL="4114800" lvl="8" indent="-342900" algn="l"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8" name="Google Shape;78;p12"/>
          <p:cNvSpPr txBox="1">
            <a:spLocks noGrp="1"/>
          </p:cNvSpPr>
          <p:nvPr>
            <p:ph type="dt" idx="10"/>
          </p:nvPr>
        </p:nvSpPr>
        <p:spPr>
          <a:xfrm>
            <a:off x="8226422" y="6400800"/>
            <a:ext cx="1449389" cy="2762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12"/>
          <p:cNvSpPr txBox="1">
            <a:spLocks noGrp="1"/>
          </p:cNvSpPr>
          <p:nvPr>
            <p:ph type="ftr" idx="11"/>
          </p:nvPr>
        </p:nvSpPr>
        <p:spPr>
          <a:xfrm>
            <a:off x="1522413" y="6400800"/>
            <a:ext cx="6553199" cy="2762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12"/>
          <p:cNvSpPr txBox="1">
            <a:spLocks noGrp="1"/>
          </p:cNvSpPr>
          <p:nvPr>
            <p:ph type="sldNum" idx="12"/>
          </p:nvPr>
        </p:nvSpPr>
        <p:spPr>
          <a:xfrm>
            <a:off x="9828211" y="6400800"/>
            <a:ext cx="838201" cy="2762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p:transition spd="slow">
    <p:push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3"/>
          <p:cNvSpPr txBox="1">
            <a:spLocks noGrp="1"/>
          </p:cNvSpPr>
          <p:nvPr>
            <p:ph type="title"/>
          </p:nvPr>
        </p:nvSpPr>
        <p:spPr>
          <a:xfrm>
            <a:off x="1522413" y="381000"/>
            <a:ext cx="9144001" cy="13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3"/>
          <p:cNvSpPr txBox="1">
            <a:spLocks noGrp="1"/>
          </p:cNvSpPr>
          <p:nvPr>
            <p:ph type="body" idx="1"/>
          </p:nvPr>
        </p:nvSpPr>
        <p:spPr>
          <a:xfrm>
            <a:off x="1504781" y="1905001"/>
            <a:ext cx="4419599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810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SzPts val="2400"/>
              <a:buChar char="•"/>
              <a:defRPr sz="2400"/>
            </a:lvl1pPr>
            <a:lvl2pPr marL="914400" lvl="1" indent="-3556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000"/>
              <a:buChar char="•"/>
              <a:defRPr sz="2000"/>
            </a:lvl2pPr>
            <a:lvl3pPr marL="1371600" lvl="2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 sz="1800"/>
            </a:lvl3pPr>
            <a:lvl4pPr marL="1828800" lvl="3" indent="-3302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600"/>
              <a:buChar char="•"/>
              <a:defRPr sz="1600"/>
            </a:lvl4pPr>
            <a:lvl5pPr marL="2286000" lvl="4" indent="-3302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600"/>
              <a:buChar char="•"/>
              <a:defRPr sz="1600"/>
            </a:lvl5pPr>
            <a:lvl6pPr marL="2743200" lvl="5" indent="-330200" algn="l">
              <a:spcBef>
                <a:spcPts val="600"/>
              </a:spcBef>
              <a:spcAft>
                <a:spcPts val="0"/>
              </a:spcAft>
              <a:buSzPts val="1600"/>
              <a:buChar char="•"/>
              <a:defRPr sz="1600"/>
            </a:lvl6pPr>
            <a:lvl7pPr marL="3200400" lvl="6" indent="-330200" algn="l">
              <a:spcBef>
                <a:spcPts val="600"/>
              </a:spcBef>
              <a:spcAft>
                <a:spcPts val="0"/>
              </a:spcAft>
              <a:buSzPts val="1600"/>
              <a:buChar char="•"/>
              <a:defRPr sz="1600"/>
            </a:lvl7pPr>
            <a:lvl8pPr marL="3657600" lvl="7" indent="-330200" algn="l">
              <a:spcBef>
                <a:spcPts val="600"/>
              </a:spcBef>
              <a:spcAft>
                <a:spcPts val="0"/>
              </a:spcAft>
              <a:buSzPts val="1600"/>
              <a:buChar char="•"/>
              <a:defRPr sz="1600"/>
            </a:lvl8pPr>
            <a:lvl9pPr marL="4114800" lvl="8" indent="-330200" algn="l">
              <a:spcBef>
                <a:spcPts val="600"/>
              </a:spcBef>
              <a:spcAft>
                <a:spcPts val="0"/>
              </a:spcAft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21" name="Google Shape;21;p3"/>
          <p:cNvSpPr txBox="1">
            <a:spLocks noGrp="1"/>
          </p:cNvSpPr>
          <p:nvPr>
            <p:ph type="body" idx="2"/>
          </p:nvPr>
        </p:nvSpPr>
        <p:spPr>
          <a:xfrm>
            <a:off x="6229183" y="1905001"/>
            <a:ext cx="44196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810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SzPts val="2400"/>
              <a:buChar char="•"/>
              <a:defRPr sz="2400"/>
            </a:lvl1pPr>
            <a:lvl2pPr marL="914400" lvl="1" indent="-3556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000"/>
              <a:buChar char="•"/>
              <a:defRPr sz="2000"/>
            </a:lvl2pPr>
            <a:lvl3pPr marL="1371600" lvl="2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 sz="1800"/>
            </a:lvl3pPr>
            <a:lvl4pPr marL="1828800" lvl="3" indent="-3302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600"/>
              <a:buChar char="•"/>
              <a:defRPr sz="1600"/>
            </a:lvl4pPr>
            <a:lvl5pPr marL="2286000" lvl="4" indent="-3302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600"/>
              <a:buChar char="•"/>
              <a:defRPr sz="1600"/>
            </a:lvl5pPr>
            <a:lvl6pPr marL="2743200" lvl="5" indent="-330200" algn="l">
              <a:spcBef>
                <a:spcPts val="600"/>
              </a:spcBef>
              <a:spcAft>
                <a:spcPts val="0"/>
              </a:spcAft>
              <a:buSzPts val="1600"/>
              <a:buChar char="•"/>
              <a:defRPr sz="1600"/>
            </a:lvl6pPr>
            <a:lvl7pPr marL="3200400" lvl="6" indent="-330200" algn="l">
              <a:spcBef>
                <a:spcPts val="600"/>
              </a:spcBef>
              <a:spcAft>
                <a:spcPts val="0"/>
              </a:spcAft>
              <a:buSzPts val="1600"/>
              <a:buChar char="•"/>
              <a:defRPr sz="1600"/>
            </a:lvl7pPr>
            <a:lvl8pPr marL="3657600" lvl="7" indent="-330200" algn="l">
              <a:spcBef>
                <a:spcPts val="600"/>
              </a:spcBef>
              <a:spcAft>
                <a:spcPts val="0"/>
              </a:spcAft>
              <a:buSzPts val="1600"/>
              <a:buChar char="•"/>
              <a:defRPr sz="1600"/>
            </a:lvl8pPr>
            <a:lvl9pPr marL="4114800" lvl="8" indent="-330200" algn="l">
              <a:spcBef>
                <a:spcPts val="600"/>
              </a:spcBef>
              <a:spcAft>
                <a:spcPts val="0"/>
              </a:spcAft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22" name="Google Shape;22;p3"/>
          <p:cNvSpPr txBox="1">
            <a:spLocks noGrp="1"/>
          </p:cNvSpPr>
          <p:nvPr>
            <p:ph type="dt" idx="10"/>
          </p:nvPr>
        </p:nvSpPr>
        <p:spPr>
          <a:xfrm>
            <a:off x="8226422" y="6400800"/>
            <a:ext cx="1449389" cy="2762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3"/>
          <p:cNvSpPr txBox="1">
            <a:spLocks noGrp="1"/>
          </p:cNvSpPr>
          <p:nvPr>
            <p:ph type="ftr" idx="11"/>
          </p:nvPr>
        </p:nvSpPr>
        <p:spPr>
          <a:xfrm>
            <a:off x="1522413" y="6400800"/>
            <a:ext cx="6553199" cy="2762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3"/>
          <p:cNvSpPr txBox="1">
            <a:spLocks noGrp="1"/>
          </p:cNvSpPr>
          <p:nvPr>
            <p:ph type="sldNum" idx="12"/>
          </p:nvPr>
        </p:nvSpPr>
        <p:spPr>
          <a:xfrm>
            <a:off x="9828211" y="6400800"/>
            <a:ext cx="838201" cy="2762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p:transition spd="slow">
    <p:push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4"/>
          <p:cNvSpPr txBox="1">
            <a:spLocks noGrp="1"/>
          </p:cNvSpPr>
          <p:nvPr>
            <p:ph type="title"/>
          </p:nvPr>
        </p:nvSpPr>
        <p:spPr>
          <a:xfrm>
            <a:off x="1522413" y="381000"/>
            <a:ext cx="9144001" cy="13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4"/>
          <p:cNvSpPr txBox="1">
            <a:spLocks noGrp="1"/>
          </p:cNvSpPr>
          <p:nvPr>
            <p:ph type="body" idx="1"/>
          </p:nvPr>
        </p:nvSpPr>
        <p:spPr>
          <a:xfrm>
            <a:off x="1522413" y="1904999"/>
            <a:ext cx="9134391" cy="4114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302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600"/>
              <a:buChar char="•"/>
              <a:defRPr/>
            </a:lvl5pPr>
            <a:lvl6pPr marL="2743200" lvl="5" indent="-330200" algn="l">
              <a:spcBef>
                <a:spcPts val="600"/>
              </a:spcBef>
              <a:spcAft>
                <a:spcPts val="0"/>
              </a:spcAft>
              <a:buSzPts val="1600"/>
              <a:buChar char="•"/>
              <a:defRPr/>
            </a:lvl6pPr>
            <a:lvl7pPr marL="3200400" lvl="6" indent="-342900" algn="l"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7pPr>
            <a:lvl8pPr marL="3657600" lvl="7" indent="-342900" algn="l"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8pPr>
            <a:lvl9pPr marL="4114800" lvl="8" indent="-342900" algn="l"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8" name="Google Shape;28;p4"/>
          <p:cNvSpPr txBox="1">
            <a:spLocks noGrp="1"/>
          </p:cNvSpPr>
          <p:nvPr>
            <p:ph type="dt" idx="10"/>
          </p:nvPr>
        </p:nvSpPr>
        <p:spPr>
          <a:xfrm>
            <a:off x="8226422" y="6400800"/>
            <a:ext cx="1449389" cy="2762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4"/>
          <p:cNvSpPr txBox="1">
            <a:spLocks noGrp="1"/>
          </p:cNvSpPr>
          <p:nvPr>
            <p:ph type="ftr" idx="11"/>
          </p:nvPr>
        </p:nvSpPr>
        <p:spPr>
          <a:xfrm>
            <a:off x="1522413" y="6400800"/>
            <a:ext cx="6553199" cy="2762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4"/>
          <p:cNvSpPr txBox="1">
            <a:spLocks noGrp="1"/>
          </p:cNvSpPr>
          <p:nvPr>
            <p:ph type="sldNum" idx="12"/>
          </p:nvPr>
        </p:nvSpPr>
        <p:spPr>
          <a:xfrm>
            <a:off x="9828211" y="6400800"/>
            <a:ext cx="838201" cy="2762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p:transition spd="slow">
    <p:push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5"/>
          <p:cNvSpPr txBox="1">
            <a:spLocks noGrp="1"/>
          </p:cNvSpPr>
          <p:nvPr>
            <p:ph type="title"/>
          </p:nvPr>
        </p:nvSpPr>
        <p:spPr>
          <a:xfrm>
            <a:off x="1522413" y="381000"/>
            <a:ext cx="9144001" cy="13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Corbel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5"/>
          <p:cNvSpPr txBox="1">
            <a:spLocks noGrp="1"/>
          </p:cNvSpPr>
          <p:nvPr>
            <p:ph type="body" idx="1"/>
          </p:nvPr>
        </p:nvSpPr>
        <p:spPr>
          <a:xfrm>
            <a:off x="1522411" y="1905000"/>
            <a:ext cx="4416552" cy="76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 b="0" cap="none">
                <a:solidFill>
                  <a:schemeClr val="accent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600"/>
              <a:buNone/>
              <a:defRPr sz="1600" b="1"/>
            </a:lvl5pPr>
            <a:lvl6pPr marL="2743200" lvl="5" indent="-228600" algn="l">
              <a:spcBef>
                <a:spcPts val="600"/>
              </a:spcBef>
              <a:spcAft>
                <a:spcPts val="0"/>
              </a:spcAft>
              <a:buSzPts val="1600"/>
              <a:buNone/>
              <a:defRPr sz="1600" b="1"/>
            </a:lvl6pPr>
            <a:lvl7pPr marL="3200400" lvl="6" indent="-228600" algn="l">
              <a:spcBef>
                <a:spcPts val="600"/>
              </a:spcBef>
              <a:spcAft>
                <a:spcPts val="0"/>
              </a:spcAft>
              <a:buSzPts val="1600"/>
              <a:buNone/>
              <a:defRPr sz="1600" b="1"/>
            </a:lvl7pPr>
            <a:lvl8pPr marL="3657600" lvl="7" indent="-228600" algn="l">
              <a:spcBef>
                <a:spcPts val="600"/>
              </a:spcBef>
              <a:spcAft>
                <a:spcPts val="0"/>
              </a:spcAft>
              <a:buSzPts val="1600"/>
              <a:buNone/>
              <a:defRPr sz="1600" b="1"/>
            </a:lvl8pPr>
            <a:lvl9pPr marL="4114800" lvl="8" indent="-228600" algn="l">
              <a:spcBef>
                <a:spcPts val="600"/>
              </a:spcBef>
              <a:spcAft>
                <a:spcPts val="0"/>
              </a:spcAft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34" name="Google Shape;34;p5"/>
          <p:cNvSpPr txBox="1">
            <a:spLocks noGrp="1"/>
          </p:cNvSpPr>
          <p:nvPr>
            <p:ph type="body" idx="2"/>
          </p:nvPr>
        </p:nvSpPr>
        <p:spPr>
          <a:xfrm>
            <a:off x="1522411" y="2743201"/>
            <a:ext cx="4416552" cy="327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810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SzPts val="2400"/>
              <a:buChar char="•"/>
              <a:defRPr sz="2400"/>
            </a:lvl1pPr>
            <a:lvl2pPr marL="914400" lvl="1" indent="-3556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000"/>
              <a:buChar char="•"/>
              <a:defRPr sz="2000"/>
            </a:lvl2pPr>
            <a:lvl3pPr marL="1371600" lvl="2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 sz="1800"/>
            </a:lvl3pPr>
            <a:lvl4pPr marL="1828800" lvl="3" indent="-3302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600"/>
              <a:buChar char="•"/>
              <a:defRPr sz="1600"/>
            </a:lvl4pPr>
            <a:lvl5pPr marL="2286000" lvl="4" indent="-3302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600"/>
              <a:buChar char="•"/>
              <a:defRPr sz="1600"/>
            </a:lvl5pPr>
            <a:lvl6pPr marL="2743200" lvl="5" indent="-330200" algn="l">
              <a:spcBef>
                <a:spcPts val="600"/>
              </a:spcBef>
              <a:spcAft>
                <a:spcPts val="0"/>
              </a:spcAft>
              <a:buSzPts val="1600"/>
              <a:buChar char="•"/>
              <a:defRPr sz="1600"/>
            </a:lvl6pPr>
            <a:lvl7pPr marL="3200400" lvl="6" indent="-330200" algn="l">
              <a:spcBef>
                <a:spcPts val="600"/>
              </a:spcBef>
              <a:spcAft>
                <a:spcPts val="0"/>
              </a:spcAft>
              <a:buSzPts val="1600"/>
              <a:buChar char="•"/>
              <a:defRPr sz="1600"/>
            </a:lvl7pPr>
            <a:lvl8pPr marL="3657600" lvl="7" indent="-330200" algn="l">
              <a:spcBef>
                <a:spcPts val="600"/>
              </a:spcBef>
              <a:spcAft>
                <a:spcPts val="0"/>
              </a:spcAft>
              <a:buSzPts val="1600"/>
              <a:buChar char="•"/>
              <a:defRPr sz="1600"/>
            </a:lvl8pPr>
            <a:lvl9pPr marL="4114800" lvl="8" indent="-330200" algn="l">
              <a:spcBef>
                <a:spcPts val="600"/>
              </a:spcBef>
              <a:spcAft>
                <a:spcPts val="0"/>
              </a:spcAft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35" name="Google Shape;35;p5"/>
          <p:cNvSpPr txBox="1">
            <a:spLocks noGrp="1"/>
          </p:cNvSpPr>
          <p:nvPr>
            <p:ph type="body" idx="3"/>
          </p:nvPr>
        </p:nvSpPr>
        <p:spPr>
          <a:xfrm>
            <a:off x="6249861" y="1905000"/>
            <a:ext cx="4416552" cy="76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 b="0" cap="none">
                <a:solidFill>
                  <a:schemeClr val="accent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600"/>
              <a:buNone/>
              <a:defRPr sz="1600" b="1"/>
            </a:lvl5pPr>
            <a:lvl6pPr marL="2743200" lvl="5" indent="-228600" algn="l">
              <a:spcBef>
                <a:spcPts val="600"/>
              </a:spcBef>
              <a:spcAft>
                <a:spcPts val="0"/>
              </a:spcAft>
              <a:buSzPts val="1600"/>
              <a:buNone/>
              <a:defRPr sz="1600" b="1"/>
            </a:lvl6pPr>
            <a:lvl7pPr marL="3200400" lvl="6" indent="-228600" algn="l">
              <a:spcBef>
                <a:spcPts val="600"/>
              </a:spcBef>
              <a:spcAft>
                <a:spcPts val="0"/>
              </a:spcAft>
              <a:buSzPts val="1600"/>
              <a:buNone/>
              <a:defRPr sz="1600" b="1"/>
            </a:lvl7pPr>
            <a:lvl8pPr marL="3657600" lvl="7" indent="-228600" algn="l">
              <a:spcBef>
                <a:spcPts val="600"/>
              </a:spcBef>
              <a:spcAft>
                <a:spcPts val="0"/>
              </a:spcAft>
              <a:buSzPts val="1600"/>
              <a:buNone/>
              <a:defRPr sz="1600" b="1"/>
            </a:lvl8pPr>
            <a:lvl9pPr marL="4114800" lvl="8" indent="-228600" algn="l">
              <a:spcBef>
                <a:spcPts val="600"/>
              </a:spcBef>
              <a:spcAft>
                <a:spcPts val="0"/>
              </a:spcAft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36" name="Google Shape;36;p5"/>
          <p:cNvSpPr txBox="1">
            <a:spLocks noGrp="1"/>
          </p:cNvSpPr>
          <p:nvPr>
            <p:ph type="body" idx="4"/>
          </p:nvPr>
        </p:nvSpPr>
        <p:spPr>
          <a:xfrm>
            <a:off x="6249861" y="2743201"/>
            <a:ext cx="4416552" cy="327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810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SzPts val="2400"/>
              <a:buChar char="•"/>
              <a:defRPr sz="2400"/>
            </a:lvl1pPr>
            <a:lvl2pPr marL="914400" lvl="1" indent="-3556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000"/>
              <a:buChar char="•"/>
              <a:defRPr sz="2000"/>
            </a:lvl2pPr>
            <a:lvl3pPr marL="1371600" lvl="2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 sz="1800"/>
            </a:lvl3pPr>
            <a:lvl4pPr marL="1828800" lvl="3" indent="-3302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600"/>
              <a:buChar char="•"/>
              <a:defRPr sz="1600"/>
            </a:lvl4pPr>
            <a:lvl5pPr marL="2286000" lvl="4" indent="-3302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600"/>
              <a:buChar char="•"/>
              <a:defRPr sz="1600"/>
            </a:lvl5pPr>
            <a:lvl6pPr marL="2743200" lvl="5" indent="-330200" algn="l">
              <a:spcBef>
                <a:spcPts val="600"/>
              </a:spcBef>
              <a:spcAft>
                <a:spcPts val="0"/>
              </a:spcAft>
              <a:buSzPts val="1600"/>
              <a:buChar char="•"/>
              <a:defRPr sz="1600"/>
            </a:lvl6pPr>
            <a:lvl7pPr marL="3200400" lvl="6" indent="-330200" algn="l">
              <a:spcBef>
                <a:spcPts val="600"/>
              </a:spcBef>
              <a:spcAft>
                <a:spcPts val="0"/>
              </a:spcAft>
              <a:buSzPts val="1600"/>
              <a:buChar char="•"/>
              <a:defRPr sz="1600"/>
            </a:lvl7pPr>
            <a:lvl8pPr marL="3657600" lvl="7" indent="-330200" algn="l">
              <a:spcBef>
                <a:spcPts val="600"/>
              </a:spcBef>
              <a:spcAft>
                <a:spcPts val="0"/>
              </a:spcAft>
              <a:buSzPts val="1600"/>
              <a:buChar char="•"/>
              <a:defRPr sz="1600"/>
            </a:lvl8pPr>
            <a:lvl9pPr marL="4114800" lvl="8" indent="-330200" algn="l">
              <a:spcBef>
                <a:spcPts val="600"/>
              </a:spcBef>
              <a:spcAft>
                <a:spcPts val="0"/>
              </a:spcAft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37" name="Google Shape;37;p5"/>
          <p:cNvSpPr txBox="1">
            <a:spLocks noGrp="1"/>
          </p:cNvSpPr>
          <p:nvPr>
            <p:ph type="dt" idx="10"/>
          </p:nvPr>
        </p:nvSpPr>
        <p:spPr>
          <a:xfrm>
            <a:off x="8226422" y="6400800"/>
            <a:ext cx="1449389" cy="2762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5"/>
          <p:cNvSpPr txBox="1">
            <a:spLocks noGrp="1"/>
          </p:cNvSpPr>
          <p:nvPr>
            <p:ph type="ftr" idx="11"/>
          </p:nvPr>
        </p:nvSpPr>
        <p:spPr>
          <a:xfrm>
            <a:off x="1522413" y="6400800"/>
            <a:ext cx="6553199" cy="2762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5"/>
          <p:cNvSpPr txBox="1">
            <a:spLocks noGrp="1"/>
          </p:cNvSpPr>
          <p:nvPr>
            <p:ph type="sldNum" idx="12"/>
          </p:nvPr>
        </p:nvSpPr>
        <p:spPr>
          <a:xfrm>
            <a:off x="9828211" y="6400800"/>
            <a:ext cx="838201" cy="2762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p:transition spd="slow">
    <p:push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solidFill>
          <a:schemeClr val="dk2"/>
        </a:solidFill>
        <a:effectLst/>
      </p:bgPr>
    </p:bg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6"/>
          <p:cNvSpPr txBox="1">
            <a:spLocks noGrp="1"/>
          </p:cNvSpPr>
          <p:nvPr>
            <p:ph type="dt" idx="10"/>
          </p:nvPr>
        </p:nvSpPr>
        <p:spPr>
          <a:xfrm>
            <a:off x="8226422" y="6400800"/>
            <a:ext cx="1449389" cy="2762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6"/>
          <p:cNvSpPr txBox="1">
            <a:spLocks noGrp="1"/>
          </p:cNvSpPr>
          <p:nvPr>
            <p:ph type="ftr" idx="11"/>
          </p:nvPr>
        </p:nvSpPr>
        <p:spPr>
          <a:xfrm>
            <a:off x="1522413" y="6400800"/>
            <a:ext cx="6553199" cy="2762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6"/>
          <p:cNvSpPr txBox="1">
            <a:spLocks noGrp="1"/>
          </p:cNvSpPr>
          <p:nvPr>
            <p:ph type="sldNum" idx="12"/>
          </p:nvPr>
        </p:nvSpPr>
        <p:spPr>
          <a:xfrm>
            <a:off x="9828211" y="6400800"/>
            <a:ext cx="838201" cy="2762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p:transition spd="slow">
    <p:push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7"/>
          <p:cNvSpPr txBox="1">
            <a:spLocks noGrp="1"/>
          </p:cNvSpPr>
          <p:nvPr>
            <p:ph type="title"/>
          </p:nvPr>
        </p:nvSpPr>
        <p:spPr>
          <a:xfrm>
            <a:off x="1522413" y="381000"/>
            <a:ext cx="9144001" cy="13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7"/>
          <p:cNvSpPr txBox="1">
            <a:spLocks noGrp="1"/>
          </p:cNvSpPr>
          <p:nvPr>
            <p:ph type="dt" idx="10"/>
          </p:nvPr>
        </p:nvSpPr>
        <p:spPr>
          <a:xfrm>
            <a:off x="8226422" y="6400800"/>
            <a:ext cx="1449389" cy="2762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7"/>
          <p:cNvSpPr txBox="1">
            <a:spLocks noGrp="1"/>
          </p:cNvSpPr>
          <p:nvPr>
            <p:ph type="ftr" idx="11"/>
          </p:nvPr>
        </p:nvSpPr>
        <p:spPr>
          <a:xfrm>
            <a:off x="1522413" y="6400800"/>
            <a:ext cx="6553199" cy="2762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7"/>
          <p:cNvSpPr txBox="1">
            <a:spLocks noGrp="1"/>
          </p:cNvSpPr>
          <p:nvPr>
            <p:ph type="sldNum" idx="12"/>
          </p:nvPr>
        </p:nvSpPr>
        <p:spPr>
          <a:xfrm>
            <a:off x="9828211" y="6400800"/>
            <a:ext cx="838201" cy="2762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p:transition spd="slow">
    <p:push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8"/>
          <p:cNvSpPr txBox="1">
            <a:spLocks noGrp="1"/>
          </p:cNvSpPr>
          <p:nvPr>
            <p:ph type="title"/>
          </p:nvPr>
        </p:nvSpPr>
        <p:spPr>
          <a:xfrm>
            <a:off x="1059614" y="2514600"/>
            <a:ext cx="8692399" cy="281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Corbel"/>
              <a:buNone/>
              <a:defRPr sz="4800" b="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8"/>
          <p:cNvSpPr txBox="1">
            <a:spLocks noGrp="1"/>
          </p:cNvSpPr>
          <p:nvPr>
            <p:ph type="body" idx="1"/>
          </p:nvPr>
        </p:nvSpPr>
        <p:spPr>
          <a:xfrm>
            <a:off x="1065213" y="5410200"/>
            <a:ext cx="8687333" cy="6096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 cap="none">
                <a:solidFill>
                  <a:schemeClr val="accent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  <a:defRPr sz="1800">
                <a:solidFill>
                  <a:schemeClr val="lt1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600"/>
              <a:buNone/>
              <a:defRPr sz="1600">
                <a:solidFill>
                  <a:schemeClr val="lt1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5pPr>
            <a:lvl6pPr marL="2743200" lvl="5" indent="-228600" algn="l">
              <a:spcBef>
                <a:spcPts val="60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6pPr>
            <a:lvl7pPr marL="3200400" lvl="6" indent="-228600" algn="l">
              <a:spcBef>
                <a:spcPts val="60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7pPr>
            <a:lvl8pPr marL="3657600" lvl="7" indent="-228600" algn="l">
              <a:spcBef>
                <a:spcPts val="60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8pPr>
            <a:lvl9pPr marL="4114800" lvl="8" indent="-228600" algn="l">
              <a:spcBef>
                <a:spcPts val="60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52" name="Google Shape;52;p8"/>
          <p:cNvSpPr txBox="1">
            <a:spLocks noGrp="1"/>
          </p:cNvSpPr>
          <p:nvPr>
            <p:ph type="dt" idx="10"/>
          </p:nvPr>
        </p:nvSpPr>
        <p:spPr>
          <a:xfrm>
            <a:off x="8226422" y="6400800"/>
            <a:ext cx="1449389" cy="2762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8"/>
          <p:cNvSpPr txBox="1">
            <a:spLocks noGrp="1"/>
          </p:cNvSpPr>
          <p:nvPr>
            <p:ph type="ftr" idx="11"/>
          </p:nvPr>
        </p:nvSpPr>
        <p:spPr>
          <a:xfrm>
            <a:off x="1522413" y="6400800"/>
            <a:ext cx="6553199" cy="2762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8"/>
          <p:cNvSpPr txBox="1">
            <a:spLocks noGrp="1"/>
          </p:cNvSpPr>
          <p:nvPr>
            <p:ph type="sldNum" idx="12"/>
          </p:nvPr>
        </p:nvSpPr>
        <p:spPr>
          <a:xfrm>
            <a:off x="9828211" y="6400800"/>
            <a:ext cx="838201" cy="2762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p:transition spd="slow">
    <p:push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9"/>
          <p:cNvSpPr txBox="1">
            <a:spLocks noGrp="1"/>
          </p:cNvSpPr>
          <p:nvPr>
            <p:ph type="title"/>
          </p:nvPr>
        </p:nvSpPr>
        <p:spPr>
          <a:xfrm>
            <a:off x="1055604" y="1905000"/>
            <a:ext cx="3596607" cy="266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Corbel"/>
              <a:buNone/>
              <a:defRPr sz="3600" b="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9"/>
          <p:cNvSpPr txBox="1">
            <a:spLocks noGrp="1"/>
          </p:cNvSpPr>
          <p:nvPr>
            <p:ph type="body" idx="1"/>
          </p:nvPr>
        </p:nvSpPr>
        <p:spPr>
          <a:xfrm>
            <a:off x="4951414" y="685800"/>
            <a:ext cx="6400800" cy="533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810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SzPts val="2400"/>
              <a:buChar char="•"/>
              <a:defRPr sz="2400"/>
            </a:lvl1pPr>
            <a:lvl2pPr marL="914400" lvl="1" indent="-3556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000"/>
              <a:buChar char="•"/>
              <a:defRPr sz="2000"/>
            </a:lvl2pPr>
            <a:lvl3pPr marL="1371600" lvl="2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 sz="1800"/>
            </a:lvl3pPr>
            <a:lvl4pPr marL="1828800" lvl="3" indent="-3302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600"/>
              <a:buChar char="•"/>
              <a:defRPr sz="1600"/>
            </a:lvl4pPr>
            <a:lvl5pPr marL="2286000" lvl="4" indent="-3302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600"/>
              <a:buChar char="•"/>
              <a:defRPr sz="1600"/>
            </a:lvl5pPr>
            <a:lvl6pPr marL="2743200" lvl="5" indent="-330200" algn="l">
              <a:spcBef>
                <a:spcPts val="600"/>
              </a:spcBef>
              <a:spcAft>
                <a:spcPts val="0"/>
              </a:spcAft>
              <a:buSzPts val="1600"/>
              <a:buChar char="•"/>
              <a:defRPr sz="1600"/>
            </a:lvl6pPr>
            <a:lvl7pPr marL="3200400" lvl="6" indent="-330200" algn="l">
              <a:spcBef>
                <a:spcPts val="600"/>
              </a:spcBef>
              <a:spcAft>
                <a:spcPts val="0"/>
              </a:spcAft>
              <a:buSzPts val="1600"/>
              <a:buChar char="•"/>
              <a:defRPr sz="1600"/>
            </a:lvl7pPr>
            <a:lvl8pPr marL="3657600" lvl="7" indent="-330200" algn="l">
              <a:spcBef>
                <a:spcPts val="600"/>
              </a:spcBef>
              <a:spcAft>
                <a:spcPts val="0"/>
              </a:spcAft>
              <a:buSzPts val="1600"/>
              <a:buChar char="•"/>
              <a:defRPr sz="1600"/>
            </a:lvl8pPr>
            <a:lvl9pPr marL="4114800" lvl="8" indent="-330200" algn="l">
              <a:spcBef>
                <a:spcPts val="600"/>
              </a:spcBef>
              <a:spcAft>
                <a:spcPts val="0"/>
              </a:spcAft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58" name="Google Shape;58;p9"/>
          <p:cNvSpPr txBox="1">
            <a:spLocks noGrp="1"/>
          </p:cNvSpPr>
          <p:nvPr>
            <p:ph type="body" idx="2"/>
          </p:nvPr>
        </p:nvSpPr>
        <p:spPr>
          <a:xfrm>
            <a:off x="1065213" y="4648200"/>
            <a:ext cx="3581399" cy="13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  <a:defRPr sz="1800"/>
            </a:lvl1pPr>
            <a:lvl2pPr marL="914400" lvl="1" indent="-2286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200"/>
              <a:buNone/>
              <a:defRPr sz="1200"/>
            </a:lvl2pPr>
            <a:lvl3pPr marL="1371600" lvl="2" indent="-228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000"/>
              <a:buNone/>
              <a:defRPr sz="1000"/>
            </a:lvl3pPr>
            <a:lvl4pPr marL="1828800" lvl="3" indent="-228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900"/>
              <a:buNone/>
              <a:defRPr sz="900"/>
            </a:lvl4pPr>
            <a:lvl5pPr marL="2286000" lvl="4" indent="-228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900"/>
              <a:buNone/>
              <a:defRPr sz="900"/>
            </a:lvl5pPr>
            <a:lvl6pPr marL="2743200" lvl="5" indent="-228600" algn="l">
              <a:spcBef>
                <a:spcPts val="600"/>
              </a:spcBef>
              <a:spcAft>
                <a:spcPts val="0"/>
              </a:spcAft>
              <a:buSzPts val="900"/>
              <a:buNone/>
              <a:defRPr sz="900"/>
            </a:lvl6pPr>
            <a:lvl7pPr marL="3200400" lvl="6" indent="-228600" algn="l">
              <a:spcBef>
                <a:spcPts val="600"/>
              </a:spcBef>
              <a:spcAft>
                <a:spcPts val="0"/>
              </a:spcAft>
              <a:buSzPts val="900"/>
              <a:buNone/>
              <a:defRPr sz="900"/>
            </a:lvl7pPr>
            <a:lvl8pPr marL="3657600" lvl="7" indent="-228600" algn="l">
              <a:spcBef>
                <a:spcPts val="600"/>
              </a:spcBef>
              <a:spcAft>
                <a:spcPts val="0"/>
              </a:spcAft>
              <a:buSzPts val="900"/>
              <a:buNone/>
              <a:defRPr sz="900"/>
            </a:lvl8pPr>
            <a:lvl9pPr marL="4114800" lvl="8" indent="-228600" algn="l">
              <a:spcBef>
                <a:spcPts val="600"/>
              </a:spcBef>
              <a:spcAft>
                <a:spcPts val="0"/>
              </a:spcAft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59" name="Google Shape;59;p9"/>
          <p:cNvSpPr txBox="1">
            <a:spLocks noGrp="1"/>
          </p:cNvSpPr>
          <p:nvPr>
            <p:ph type="dt" idx="10"/>
          </p:nvPr>
        </p:nvSpPr>
        <p:spPr>
          <a:xfrm>
            <a:off x="8226422" y="6400800"/>
            <a:ext cx="1449389" cy="2762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9"/>
          <p:cNvSpPr txBox="1">
            <a:spLocks noGrp="1"/>
          </p:cNvSpPr>
          <p:nvPr>
            <p:ph type="ftr" idx="11"/>
          </p:nvPr>
        </p:nvSpPr>
        <p:spPr>
          <a:xfrm>
            <a:off x="1522413" y="6400800"/>
            <a:ext cx="6553199" cy="2762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1" name="Google Shape;61;p9"/>
          <p:cNvSpPr txBox="1">
            <a:spLocks noGrp="1"/>
          </p:cNvSpPr>
          <p:nvPr>
            <p:ph type="sldNum" idx="12"/>
          </p:nvPr>
        </p:nvSpPr>
        <p:spPr>
          <a:xfrm>
            <a:off x="9828211" y="6400800"/>
            <a:ext cx="838201" cy="2762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p:transition spd="slow">
    <p:push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0"/>
          <p:cNvSpPr>
            <a:spLocks noGrp="1"/>
          </p:cNvSpPr>
          <p:nvPr>
            <p:ph type="pic" idx="2"/>
          </p:nvPr>
        </p:nvSpPr>
        <p:spPr>
          <a:xfrm>
            <a:off x="4951414" y="685800"/>
            <a:ext cx="6400799" cy="5334000"/>
          </a:xfrm>
          <a:prstGeom prst="rect">
            <a:avLst/>
          </a:prstGeom>
          <a:solidFill>
            <a:schemeClr val="dk2"/>
          </a:solidFill>
          <a:ln w="7620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R="0" lvl="1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R="0" lvl="2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R="0" lvl="3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R="0" lvl="4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R="0" lvl="5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R="0" lvl="6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R="0" lvl="7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R="0" lvl="8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/>
          </a:p>
        </p:txBody>
      </p:sp>
      <p:sp>
        <p:nvSpPr>
          <p:cNvPr id="64" name="Google Shape;64;p10"/>
          <p:cNvSpPr txBox="1">
            <a:spLocks noGrp="1"/>
          </p:cNvSpPr>
          <p:nvPr>
            <p:ph type="title"/>
          </p:nvPr>
        </p:nvSpPr>
        <p:spPr>
          <a:xfrm>
            <a:off x="1055604" y="1905000"/>
            <a:ext cx="3596607" cy="266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Corbel"/>
              <a:buNone/>
              <a:defRPr sz="3600" b="0" i="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5" name="Google Shape;65;p10"/>
          <p:cNvSpPr txBox="1">
            <a:spLocks noGrp="1"/>
          </p:cNvSpPr>
          <p:nvPr>
            <p:ph type="body" idx="1"/>
          </p:nvPr>
        </p:nvSpPr>
        <p:spPr>
          <a:xfrm>
            <a:off x="1065213" y="4648200"/>
            <a:ext cx="3581399" cy="13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  <a:defRPr sz="1800"/>
            </a:lvl1pPr>
            <a:lvl2pPr marL="914400" lvl="1" indent="-2286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200"/>
              <a:buNone/>
              <a:defRPr sz="1200"/>
            </a:lvl2pPr>
            <a:lvl3pPr marL="1371600" lvl="2" indent="-228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000"/>
              <a:buNone/>
              <a:defRPr sz="1000"/>
            </a:lvl3pPr>
            <a:lvl4pPr marL="1828800" lvl="3" indent="-228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900"/>
              <a:buNone/>
              <a:defRPr sz="900"/>
            </a:lvl4pPr>
            <a:lvl5pPr marL="2286000" lvl="4" indent="-228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900"/>
              <a:buNone/>
              <a:defRPr sz="900"/>
            </a:lvl5pPr>
            <a:lvl6pPr marL="2743200" lvl="5" indent="-228600" algn="l">
              <a:spcBef>
                <a:spcPts val="600"/>
              </a:spcBef>
              <a:spcAft>
                <a:spcPts val="0"/>
              </a:spcAft>
              <a:buSzPts val="900"/>
              <a:buNone/>
              <a:defRPr sz="900"/>
            </a:lvl6pPr>
            <a:lvl7pPr marL="3200400" lvl="6" indent="-228600" algn="l">
              <a:spcBef>
                <a:spcPts val="600"/>
              </a:spcBef>
              <a:spcAft>
                <a:spcPts val="0"/>
              </a:spcAft>
              <a:buSzPts val="900"/>
              <a:buNone/>
              <a:defRPr sz="900"/>
            </a:lvl7pPr>
            <a:lvl8pPr marL="3657600" lvl="7" indent="-228600" algn="l">
              <a:spcBef>
                <a:spcPts val="600"/>
              </a:spcBef>
              <a:spcAft>
                <a:spcPts val="0"/>
              </a:spcAft>
              <a:buSzPts val="900"/>
              <a:buNone/>
              <a:defRPr sz="900"/>
            </a:lvl8pPr>
            <a:lvl9pPr marL="4114800" lvl="8" indent="-228600" algn="l">
              <a:spcBef>
                <a:spcPts val="600"/>
              </a:spcBef>
              <a:spcAft>
                <a:spcPts val="0"/>
              </a:spcAft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66" name="Google Shape;66;p10"/>
          <p:cNvSpPr txBox="1">
            <a:spLocks noGrp="1"/>
          </p:cNvSpPr>
          <p:nvPr>
            <p:ph type="dt" idx="10"/>
          </p:nvPr>
        </p:nvSpPr>
        <p:spPr>
          <a:xfrm>
            <a:off x="8226422" y="6400800"/>
            <a:ext cx="1449389" cy="2762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0"/>
          <p:cNvSpPr txBox="1">
            <a:spLocks noGrp="1"/>
          </p:cNvSpPr>
          <p:nvPr>
            <p:ph type="ftr" idx="11"/>
          </p:nvPr>
        </p:nvSpPr>
        <p:spPr>
          <a:xfrm>
            <a:off x="1522413" y="6400800"/>
            <a:ext cx="6553199" cy="2762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8" name="Google Shape;68;p10"/>
          <p:cNvSpPr txBox="1">
            <a:spLocks noGrp="1"/>
          </p:cNvSpPr>
          <p:nvPr>
            <p:ph type="sldNum" idx="12"/>
          </p:nvPr>
        </p:nvSpPr>
        <p:spPr>
          <a:xfrm>
            <a:off x="9828211" y="6400800"/>
            <a:ext cx="838201" cy="2762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p:transition spd="slow">
    <p:push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>
            <a:alphaModFix/>
          </a:blip>
          <a:stretch>
            <a:fillRect/>
          </a:stretch>
        </a:blip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>
            <a:spLocks noGrp="1"/>
          </p:cNvSpPr>
          <p:nvPr>
            <p:ph type="title"/>
          </p:nvPr>
        </p:nvSpPr>
        <p:spPr>
          <a:xfrm>
            <a:off x="1522413" y="381000"/>
            <a:ext cx="9144001" cy="13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Corbel"/>
              <a:buNone/>
              <a:defRPr sz="36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body" idx="1"/>
          </p:nvPr>
        </p:nvSpPr>
        <p:spPr>
          <a:xfrm>
            <a:off x="1522413" y="1904999"/>
            <a:ext cx="9134391" cy="4114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810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914400" marR="0" lvl="1" indent="-3556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1828800" marR="0" lvl="3" indent="-33020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2286000" marR="0" lvl="4" indent="-33020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2743200" marR="0" lvl="5" indent="-330200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L="3200400" marR="0" lvl="6" indent="-330200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L="3657600" marR="0" lvl="7" indent="-330200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L="4114800" marR="0" lvl="8" indent="-330200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/>
          </a:p>
        </p:txBody>
      </p:sp>
      <p:sp>
        <p:nvSpPr>
          <p:cNvPr id="12" name="Google Shape;12;p1"/>
          <p:cNvSpPr txBox="1">
            <a:spLocks noGrp="1"/>
          </p:cNvSpPr>
          <p:nvPr>
            <p:ph type="dt" idx="10"/>
          </p:nvPr>
        </p:nvSpPr>
        <p:spPr>
          <a:xfrm>
            <a:off x="8226422" y="6400800"/>
            <a:ext cx="1449389" cy="2762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/>
          </a:p>
        </p:txBody>
      </p:sp>
      <p:sp>
        <p:nvSpPr>
          <p:cNvPr id="13" name="Google Shape;13;p1"/>
          <p:cNvSpPr txBox="1">
            <a:spLocks noGrp="1"/>
          </p:cNvSpPr>
          <p:nvPr>
            <p:ph type="ftr" idx="11"/>
          </p:nvPr>
        </p:nvSpPr>
        <p:spPr>
          <a:xfrm>
            <a:off x="1522413" y="6400800"/>
            <a:ext cx="6553199" cy="2762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/>
          </a:p>
        </p:txBody>
      </p:sp>
      <p:sp>
        <p:nvSpPr>
          <p:cNvPr id="14" name="Google Shape;14;p1"/>
          <p:cNvSpPr txBox="1">
            <a:spLocks noGrp="1"/>
          </p:cNvSpPr>
          <p:nvPr>
            <p:ph type="sldNum" idx="12"/>
          </p:nvPr>
        </p:nvSpPr>
        <p:spPr>
          <a:xfrm>
            <a:off x="9828211" y="6400800"/>
            <a:ext cx="838201" cy="2762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0" marR="0" lvl="1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0" marR="0" lvl="2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0" marR="0" lvl="3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0" marR="0" lvl="4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0" marR="0" lvl="5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L="0" marR="0" lvl="6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L="0" marR="0" lvl="7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L="0" marR="0" lvl="8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transition spd="slow">
    <p:push/>
  </p:transition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pos="3839">
          <p15:clr>
            <a:srgbClr val="F26B43"/>
          </p15:clr>
        </p15:guide>
        <p15:guide id="2" orient="horz" pos="216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.jp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g"/><Relationship Id="rId4" Type="http://schemas.openxmlformats.org/officeDocument/2006/relationships/image" Target="../media/image7.jp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mailto:Kevin.bryant@redmondschools.org" TargetMode="External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5" Type="http://schemas.openxmlformats.org/officeDocument/2006/relationships/hyperlink" Target="mailto:krisw@osaa.org" TargetMode="External"/><Relationship Id="rId4" Type="http://schemas.openxmlformats.org/officeDocument/2006/relationships/hyperlink" Target="mailto:stanleyn@loswego.k12.or.us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3"/>
          <p:cNvSpPr txBox="1">
            <a:spLocks noGrp="1"/>
          </p:cNvSpPr>
          <p:nvPr>
            <p:ph type="ctrTitle"/>
          </p:nvPr>
        </p:nvSpPr>
        <p:spPr>
          <a:xfrm>
            <a:off x="684212" y="609600"/>
            <a:ext cx="11353800" cy="167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SzPts val="4860"/>
              <a:buFont typeface="Corbel"/>
              <a:buNone/>
            </a:pPr>
            <a:r>
              <a:rPr lang="en-US" sz="4860" b="1">
                <a:solidFill>
                  <a:srgbClr val="FFFF00"/>
                </a:solidFill>
              </a:rPr>
              <a:t>The Art and Science of the hiring and evaluation of your coaching staff</a:t>
            </a:r>
            <a:br>
              <a:rPr lang="en-US" sz="4860" b="1">
                <a:solidFill>
                  <a:srgbClr val="FFFF00"/>
                </a:solidFill>
              </a:rPr>
            </a:br>
            <a:endParaRPr sz="4860" b="1">
              <a:solidFill>
                <a:srgbClr val="FFFF00"/>
              </a:solidFill>
            </a:endParaRPr>
          </a:p>
        </p:txBody>
      </p:sp>
      <p:sp>
        <p:nvSpPr>
          <p:cNvPr id="87" name="Google Shape;87;p13"/>
          <p:cNvSpPr txBox="1">
            <a:spLocks noGrp="1"/>
          </p:cNvSpPr>
          <p:nvPr>
            <p:ph type="subTitle" idx="1"/>
          </p:nvPr>
        </p:nvSpPr>
        <p:spPr>
          <a:xfrm>
            <a:off x="684212" y="4456330"/>
            <a:ext cx="7924800" cy="20206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lang="en-US" b="1" dirty="0">
                <a:solidFill>
                  <a:srgbClr val="1376FF"/>
                </a:solidFill>
              </a:rPr>
              <a:t>KEVIN BRYANT, PHD, CMAA </a:t>
            </a:r>
            <a:endParaRPr b="1" dirty="0">
              <a:solidFill>
                <a:srgbClr val="1376FF"/>
              </a:solidFill>
            </a:endParaRPr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lang="en-US" b="1" dirty="0">
                <a:solidFill>
                  <a:srgbClr val="1376FF"/>
                </a:solidFill>
              </a:rPr>
              <a:t>REDMOND SCHOOL DISTRICT, DISTRICT AD</a:t>
            </a:r>
            <a:endParaRPr dirty="0"/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endParaRPr b="1" dirty="0">
              <a:solidFill>
                <a:srgbClr val="1376FF"/>
              </a:solidFill>
            </a:endParaRPr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lang="en-US" b="1" dirty="0">
                <a:solidFill>
                  <a:srgbClr val="1376FF"/>
                </a:solidFill>
              </a:rPr>
              <a:t>NATHAN STANLEY, VP/AD, LAKERIDGE HS</a:t>
            </a:r>
            <a:endParaRPr dirty="0"/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endParaRPr b="1" dirty="0">
              <a:solidFill>
                <a:srgbClr val="1376FF"/>
              </a:solidFill>
            </a:endParaRPr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lang="en-US" b="1" dirty="0">
                <a:solidFill>
                  <a:srgbClr val="1376FF"/>
                </a:solidFill>
              </a:rPr>
              <a:t>KRIS WELCH, CMAA, CIC</a:t>
            </a:r>
            <a:endParaRPr dirty="0"/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lang="en-US" b="1" dirty="0">
                <a:solidFill>
                  <a:srgbClr val="1376FF"/>
                </a:solidFill>
              </a:rPr>
              <a:t>ASSISTANT EXECUTIVE DIRECTOR OSAA</a:t>
            </a:r>
            <a:endParaRPr b="1" dirty="0">
              <a:solidFill>
                <a:srgbClr val="1376FF"/>
              </a:solidFill>
            </a:endParaRPr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endParaRPr sz="2400" b="1" dirty="0">
              <a:solidFill>
                <a:schemeClr val="lt1"/>
              </a:solidFill>
            </a:endParaRPr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endParaRPr b="1" dirty="0"/>
          </a:p>
        </p:txBody>
      </p:sp>
      <p:sp>
        <p:nvSpPr>
          <p:cNvPr id="88" name="Google Shape;88;p13"/>
          <p:cNvSpPr txBox="1"/>
          <p:nvPr/>
        </p:nvSpPr>
        <p:spPr>
          <a:xfrm>
            <a:off x="989012" y="2209800"/>
            <a:ext cx="8915400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b="1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rPr>
              <a:t>OSAA 2020 Essentials-- Webinar Series </a:t>
            </a:r>
            <a:endParaRPr sz="3600" b="1" i="0" u="none" strike="noStrike" cap="none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89" name="Google Shape;89;p1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923758" y="4456330"/>
            <a:ext cx="1938344" cy="193834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push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22"/>
          <p:cNvSpPr/>
          <p:nvPr/>
        </p:nvSpPr>
        <p:spPr>
          <a:xfrm>
            <a:off x="227011" y="563398"/>
            <a:ext cx="11811001" cy="47859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SzPts val="2000"/>
              <a:buFont typeface="Arial"/>
              <a:buNone/>
            </a:pPr>
            <a:r>
              <a:rPr lang="en-US" sz="2000" b="1" i="0" u="none" strike="noStrike" cap="none" dirty="0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Confidentiality and Security of Evaluation Information</a:t>
            </a:r>
            <a:endParaRPr dirty="0"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Corbel"/>
              <a:buNone/>
            </a:pPr>
            <a:endParaRPr sz="2000" b="1" i="0" u="none" strike="noStrike" cap="none" dirty="0">
              <a:solidFill>
                <a:srgbClr val="FFFF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</a:pPr>
            <a:r>
              <a:rPr lang="en-US" sz="1600" b="1" i="0" u="none" strike="noStrike" cap="none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Head Coach Interview Process</a:t>
            </a:r>
            <a:endParaRPr sz="1600" b="1" i="0" u="none" strike="noStrike" cap="none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Corbel"/>
              <a:buNone/>
            </a:pPr>
            <a:endParaRPr sz="1100" b="0" i="0" u="none" strike="noStrike" cap="none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</a:pPr>
            <a:r>
              <a:rPr lang="en-US" sz="1400" b="1" i="0" u="none" strike="noStrike" cap="none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A.  Statement regarding security of evaluation information </a:t>
            </a:r>
            <a:endParaRPr sz="1400" b="0" i="0" u="none" strike="noStrike" cap="none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</a:pPr>
            <a:r>
              <a:rPr lang="en-US" sz="1400" b="0" i="0" u="none" strike="noStrike" cap="none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All information and materials provided on candidates who are considered for employment, </a:t>
            </a:r>
            <a:r>
              <a:rPr lang="en-US" sz="1400" b="1" i="1" u="none" strike="noStrike" cap="none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MUST BE KEPT CONFIDENTIAL</a:t>
            </a:r>
            <a:r>
              <a:rPr lang="en-US" sz="1400" b="0" i="0" u="none" strike="noStrike" cap="none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. Exceptional care must be exercised to insure that no action by a member of this committee will jeopardize this security or give anyone the impression that this security is being jeopardized. 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Corbel"/>
              <a:buNone/>
            </a:pPr>
            <a:endParaRPr sz="1400" b="0" i="0" u="none" strike="noStrike" cap="none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</a:pPr>
            <a:r>
              <a:rPr lang="en-US" sz="1400" b="1" i="0" u="none" strike="noStrike" cap="none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B.  Committee Member Agreement</a:t>
            </a:r>
            <a:endParaRPr sz="1400" b="0" i="0" u="none" strike="noStrike" cap="none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</a:pPr>
            <a:r>
              <a:rPr lang="en-US" sz="1400" b="0" i="0" u="none" strike="noStrike" cap="none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    I understand and agree that:</a:t>
            </a:r>
            <a:endParaRPr sz="1400" b="0" i="0" u="none" strike="noStrike" cap="none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</a:pPr>
            <a:r>
              <a:rPr lang="en-US" sz="1400" b="0" i="0" u="none" strike="noStrike" cap="none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1.  I must make all decisions regarding selection or rejection of applicants entirely on the basis of the applicant’s ability to perform the duties and functions of the position. </a:t>
            </a:r>
            <a:endParaRPr sz="1400" b="0" i="0" u="none" strike="noStrike" cap="none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</a:pPr>
            <a:r>
              <a:rPr lang="en-US" sz="1400" b="0" i="0" u="none" strike="noStrike" cap="none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2.  I must not reveal information about candidates, committee members or evaluation results to anyone. </a:t>
            </a:r>
            <a:endParaRPr sz="1400" b="0" i="0" u="none" strike="noStrike" cap="none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</a:pPr>
            <a:r>
              <a:rPr lang="en-US" sz="1400" b="0" i="0" u="none" strike="noStrike" cap="none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3.  I will not duplicate materials or allow materials to be viewed by unauthorized persons. </a:t>
            </a:r>
            <a:endParaRPr sz="1400" b="0" i="0" u="none" strike="noStrike" cap="none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</a:pPr>
            <a:r>
              <a:rPr lang="en-US" sz="1400" b="0" i="0" u="none" strike="noStrike" cap="none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4.  I must call to attention of Kevin Bryant, District Athletic Director any situation or incident that might indicate the security of this search is being jeopardized. </a:t>
            </a:r>
            <a:endParaRPr sz="1400" b="0" i="0" u="none" strike="noStrike" cap="none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</a:pPr>
            <a:r>
              <a:rPr lang="en-US" sz="1400" b="0" i="0" u="none" strike="noStrike" cap="none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5. My signature below indicates that I have read the statement on security of evaluation Information and that I agree to abide by all provisions contained herein. </a:t>
            </a:r>
            <a:endParaRPr sz="1400" b="0" i="0" u="none" strike="noStrike" cap="none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</a:pPr>
            <a:r>
              <a:rPr lang="en-US" sz="1400" b="0" i="0" u="none" strike="noStrike" cap="none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____________________________		________________________          _______</a:t>
            </a:r>
            <a:endParaRPr sz="1400" b="0" i="0" u="none" strike="noStrike" cap="none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</a:pPr>
            <a:r>
              <a:rPr lang="en-US" sz="1400" b="0" i="0" u="none" strike="noStrike" cap="none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Committee Member Name Printed                                       Committee member signature              Date</a:t>
            </a:r>
            <a:endParaRPr sz="1400" b="0" i="0" u="none" strike="noStrike" cap="none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80" name="Google Shape;180;p2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79412" y="304800"/>
            <a:ext cx="914400" cy="914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push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23"/>
          <p:cNvSpPr txBox="1">
            <a:spLocks noGrp="1"/>
          </p:cNvSpPr>
          <p:nvPr>
            <p:ph type="title"/>
          </p:nvPr>
        </p:nvSpPr>
        <p:spPr>
          <a:xfrm>
            <a:off x="1522413" y="381000"/>
            <a:ext cx="9144001" cy="106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SzPts val="4400"/>
              <a:buFont typeface="Corbel"/>
              <a:buNone/>
            </a:pPr>
            <a:r>
              <a:rPr lang="en-US" sz="4400" b="1">
                <a:solidFill>
                  <a:srgbClr val="FFFF00"/>
                </a:solidFill>
              </a:rPr>
              <a:t>Science of hiring your best coach </a:t>
            </a:r>
            <a:endParaRPr sz="4400" b="1">
              <a:solidFill>
                <a:srgbClr val="FFFF00"/>
              </a:solidFill>
            </a:endParaRPr>
          </a:p>
        </p:txBody>
      </p:sp>
      <p:sp>
        <p:nvSpPr>
          <p:cNvPr id="187" name="Google Shape;187;p23"/>
          <p:cNvSpPr txBox="1">
            <a:spLocks noGrp="1"/>
          </p:cNvSpPr>
          <p:nvPr>
            <p:ph type="body" idx="1"/>
          </p:nvPr>
        </p:nvSpPr>
        <p:spPr>
          <a:xfrm>
            <a:off x="1141412" y="1600201"/>
            <a:ext cx="9829799" cy="495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63550" lvl="1" indent="-231775" algn="l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SzPts val="2480"/>
              <a:buChar char="•"/>
            </a:pPr>
            <a:r>
              <a:rPr lang="en-US" sz="2480" b="1">
                <a:solidFill>
                  <a:srgbClr val="FFFF00"/>
                </a:solidFill>
              </a:rPr>
              <a:t>Timeline</a:t>
            </a:r>
            <a:endParaRPr/>
          </a:p>
          <a:p>
            <a:pPr marL="682625" lvl="2" indent="-219075" algn="l" rtl="0">
              <a:lnSpc>
                <a:spcPct val="70000"/>
              </a:lnSpc>
              <a:spcBef>
                <a:spcPts val="600"/>
              </a:spcBef>
              <a:spcAft>
                <a:spcPts val="0"/>
              </a:spcAft>
              <a:buSzPts val="2325"/>
              <a:buChar char="•"/>
            </a:pPr>
            <a:r>
              <a:rPr lang="en-US" sz="2325"/>
              <a:t>When are application materials due through the hiring date (work backward)</a:t>
            </a:r>
            <a:endParaRPr/>
          </a:p>
          <a:p>
            <a:pPr marL="463550" lvl="2" indent="0" algn="l" rtl="0">
              <a:lnSpc>
                <a:spcPct val="70000"/>
              </a:lnSpc>
              <a:spcBef>
                <a:spcPts val="600"/>
              </a:spcBef>
              <a:spcAft>
                <a:spcPts val="0"/>
              </a:spcAft>
              <a:buSzPts val="2325"/>
              <a:buNone/>
            </a:pPr>
            <a:r>
              <a:rPr lang="en-US" sz="2325"/>
              <a:t> </a:t>
            </a:r>
            <a:endParaRPr/>
          </a:p>
          <a:p>
            <a:pPr marL="463550" lvl="1" indent="-231775" algn="l" rtl="0">
              <a:lnSpc>
                <a:spcPct val="70000"/>
              </a:lnSpc>
              <a:spcBef>
                <a:spcPts val="1200"/>
              </a:spcBef>
              <a:spcAft>
                <a:spcPts val="0"/>
              </a:spcAft>
              <a:buSzPts val="2480"/>
              <a:buChar char="•"/>
            </a:pPr>
            <a:r>
              <a:rPr lang="en-US" sz="2480" b="1">
                <a:solidFill>
                  <a:srgbClr val="FFFF00"/>
                </a:solidFill>
              </a:rPr>
              <a:t>Process</a:t>
            </a:r>
            <a:endParaRPr/>
          </a:p>
          <a:p>
            <a:pPr marL="682625" lvl="2" indent="-219075" algn="l" rtl="0">
              <a:lnSpc>
                <a:spcPct val="70000"/>
              </a:lnSpc>
              <a:spcBef>
                <a:spcPts val="600"/>
              </a:spcBef>
              <a:spcAft>
                <a:spcPts val="0"/>
              </a:spcAft>
              <a:buSzPts val="2325"/>
              <a:buChar char="•"/>
            </a:pPr>
            <a:r>
              <a:rPr lang="en-US" sz="2325"/>
              <a:t>How will this work, who is involved in the process? Interviewing? Combing through the resumes. To committee or not to committee? (ownership)</a:t>
            </a:r>
            <a:endParaRPr sz="2325"/>
          </a:p>
          <a:p>
            <a:pPr marL="463550" lvl="2" indent="0" algn="l" rtl="0">
              <a:lnSpc>
                <a:spcPct val="70000"/>
              </a:lnSpc>
              <a:spcBef>
                <a:spcPts val="600"/>
              </a:spcBef>
              <a:spcAft>
                <a:spcPts val="0"/>
              </a:spcAft>
              <a:buSzPts val="2325"/>
              <a:buNone/>
            </a:pPr>
            <a:endParaRPr sz="2325"/>
          </a:p>
          <a:p>
            <a:pPr marL="463550" lvl="1" indent="-231775" algn="l" rtl="0">
              <a:lnSpc>
                <a:spcPct val="70000"/>
              </a:lnSpc>
              <a:spcBef>
                <a:spcPts val="1200"/>
              </a:spcBef>
              <a:spcAft>
                <a:spcPts val="0"/>
              </a:spcAft>
              <a:buSzPts val="2480"/>
              <a:buChar char="•"/>
            </a:pPr>
            <a:r>
              <a:rPr lang="en-US" sz="2480" b="1">
                <a:solidFill>
                  <a:srgbClr val="FFFF00"/>
                </a:solidFill>
              </a:rPr>
              <a:t>Job description </a:t>
            </a:r>
            <a:endParaRPr sz="2480" b="1">
              <a:solidFill>
                <a:srgbClr val="FFFF00"/>
              </a:solidFill>
            </a:endParaRPr>
          </a:p>
          <a:p>
            <a:pPr marL="682625" lvl="2" indent="-219075" algn="l" rtl="0">
              <a:lnSpc>
                <a:spcPct val="70000"/>
              </a:lnSpc>
              <a:spcBef>
                <a:spcPts val="600"/>
              </a:spcBef>
              <a:spcAft>
                <a:spcPts val="0"/>
              </a:spcAft>
              <a:buSzPts val="2325"/>
              <a:buChar char="•"/>
            </a:pPr>
            <a:r>
              <a:rPr lang="en-US" sz="2325"/>
              <a:t>Make sure the job description is realistic and approved. Is teaching part of the this position? </a:t>
            </a:r>
            <a:endParaRPr/>
          </a:p>
          <a:p>
            <a:pPr marL="463550" lvl="2" indent="0" algn="l" rtl="0">
              <a:lnSpc>
                <a:spcPct val="70000"/>
              </a:lnSpc>
              <a:spcBef>
                <a:spcPts val="600"/>
              </a:spcBef>
              <a:spcAft>
                <a:spcPts val="0"/>
              </a:spcAft>
              <a:buSzPts val="2325"/>
              <a:buNone/>
            </a:pPr>
            <a:endParaRPr sz="2325"/>
          </a:p>
          <a:p>
            <a:pPr marL="463550" lvl="1" indent="-231775" algn="l" rtl="0">
              <a:lnSpc>
                <a:spcPct val="70000"/>
              </a:lnSpc>
              <a:spcBef>
                <a:spcPts val="1200"/>
              </a:spcBef>
              <a:spcAft>
                <a:spcPts val="0"/>
              </a:spcAft>
              <a:buSzPts val="2480"/>
              <a:buChar char="•"/>
            </a:pPr>
            <a:r>
              <a:rPr lang="en-US" sz="2480" b="1">
                <a:solidFill>
                  <a:srgbClr val="FFFF00"/>
                </a:solidFill>
              </a:rPr>
              <a:t>Advertising </a:t>
            </a:r>
            <a:endParaRPr/>
          </a:p>
          <a:p>
            <a:pPr marL="682625" lvl="2" indent="-219075" algn="l" rtl="0">
              <a:lnSpc>
                <a:spcPct val="70000"/>
              </a:lnSpc>
              <a:spcBef>
                <a:spcPts val="600"/>
              </a:spcBef>
              <a:spcAft>
                <a:spcPts val="0"/>
              </a:spcAft>
              <a:buSzPts val="2325"/>
              <a:buChar char="•"/>
            </a:pPr>
            <a:r>
              <a:rPr lang="en-US" sz="2325"/>
              <a:t>District website, AD and State Coaches Association, Other states (WIAA) AD/Coaches list, Craig’s List, AD List Serve (Oregon).</a:t>
            </a:r>
            <a:endParaRPr sz="2325"/>
          </a:p>
          <a:p>
            <a:pPr marL="223838" lvl="0" indent="-105728" algn="l" rtl="0">
              <a:lnSpc>
                <a:spcPct val="70000"/>
              </a:lnSpc>
              <a:spcBef>
                <a:spcPts val="1800"/>
              </a:spcBef>
              <a:spcAft>
                <a:spcPts val="0"/>
              </a:spcAft>
              <a:buSzPts val="1860"/>
              <a:buNone/>
            </a:pPr>
            <a:endParaRPr sz="1860"/>
          </a:p>
        </p:txBody>
      </p:sp>
      <p:pic>
        <p:nvPicPr>
          <p:cNvPr id="188" name="Google Shape;188;p2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55612" y="304800"/>
            <a:ext cx="914400" cy="914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push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24"/>
          <p:cNvSpPr txBox="1">
            <a:spLocks noGrp="1"/>
          </p:cNvSpPr>
          <p:nvPr>
            <p:ph type="title"/>
          </p:nvPr>
        </p:nvSpPr>
        <p:spPr>
          <a:xfrm>
            <a:off x="1522413" y="381000"/>
            <a:ext cx="9144001" cy="99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SzPts val="4400"/>
              <a:buFont typeface="Corbel"/>
              <a:buNone/>
            </a:pPr>
            <a:r>
              <a:rPr lang="en-US" sz="4400" b="1">
                <a:solidFill>
                  <a:srgbClr val="FFFF00"/>
                </a:solidFill>
              </a:rPr>
              <a:t>Science of hiring your best coach </a:t>
            </a:r>
            <a:endParaRPr sz="4400">
              <a:solidFill>
                <a:srgbClr val="FFFF00"/>
              </a:solidFill>
            </a:endParaRPr>
          </a:p>
        </p:txBody>
      </p:sp>
      <p:sp>
        <p:nvSpPr>
          <p:cNvPr id="195" name="Google Shape;195;p24"/>
          <p:cNvSpPr txBox="1">
            <a:spLocks noGrp="1"/>
          </p:cNvSpPr>
          <p:nvPr>
            <p:ph type="body" idx="1"/>
          </p:nvPr>
        </p:nvSpPr>
        <p:spPr>
          <a:xfrm>
            <a:off x="684225" y="1447800"/>
            <a:ext cx="10387200" cy="510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31775" lvl="1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1800" dirty="0"/>
              <a:t>	</a:t>
            </a:r>
            <a:r>
              <a:rPr lang="en-US" b="1" dirty="0">
                <a:solidFill>
                  <a:srgbClr val="FFFF00"/>
                </a:solidFill>
              </a:rPr>
              <a:t>1. Interview team/process</a:t>
            </a:r>
            <a:endParaRPr dirty="0"/>
          </a:p>
          <a:p>
            <a:pPr marL="463550" lvl="2" indent="45085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2000"/>
              <a:buNone/>
            </a:pPr>
            <a:r>
              <a:rPr lang="en-US" sz="2000" dirty="0"/>
              <a:t>Your choice, HR or your principal as to who will be a part of this process?</a:t>
            </a:r>
            <a:endParaRPr dirty="0"/>
          </a:p>
          <a:p>
            <a:pPr marL="463550" lvl="2" indent="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800"/>
              <a:buNone/>
            </a:pPr>
            <a:endParaRPr sz="800" dirty="0"/>
          </a:p>
          <a:p>
            <a:pPr marL="463550" lvl="2" indent="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2000"/>
              <a:buNone/>
            </a:pPr>
            <a:r>
              <a:rPr lang="en-US" sz="2000" b="1" dirty="0">
                <a:solidFill>
                  <a:srgbClr val="FFFF00"/>
                </a:solidFill>
              </a:rPr>
              <a:t>2. Check Resumes</a:t>
            </a:r>
            <a:endParaRPr dirty="0"/>
          </a:p>
          <a:p>
            <a:pPr marL="914400" lvl="3" indent="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2000"/>
              <a:buNone/>
            </a:pPr>
            <a:r>
              <a:rPr lang="en-US" sz="2000" dirty="0"/>
              <a:t>Give interview team what is most important qualities/experience on the resume you are looking for. </a:t>
            </a:r>
            <a:endParaRPr sz="2000" dirty="0"/>
          </a:p>
          <a:p>
            <a:pPr marL="682625" lvl="3" indent="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800"/>
              <a:buNone/>
            </a:pPr>
            <a:endParaRPr sz="800" dirty="0"/>
          </a:p>
          <a:p>
            <a:pPr marL="0" lvl="3" indent="45720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2000"/>
              <a:buNone/>
            </a:pPr>
            <a:r>
              <a:rPr lang="en-US" sz="2000" b="1" dirty="0">
                <a:solidFill>
                  <a:srgbClr val="FFFF00"/>
                </a:solidFill>
              </a:rPr>
              <a:t>3. Choosing Candidates</a:t>
            </a:r>
            <a:endParaRPr dirty="0"/>
          </a:p>
          <a:p>
            <a:pPr marL="682625" lvl="3" indent="231775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2000"/>
              <a:buNone/>
            </a:pPr>
            <a:r>
              <a:rPr lang="en-US" sz="2000" dirty="0"/>
              <a:t>Interview 5-8 depending on the position and quality of applicants </a:t>
            </a:r>
            <a:endParaRPr sz="2000" dirty="0"/>
          </a:p>
          <a:p>
            <a:pPr marL="682625" lvl="3" indent="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800"/>
              <a:buNone/>
            </a:pPr>
            <a:endParaRPr sz="800" dirty="0"/>
          </a:p>
          <a:p>
            <a:pPr marL="0" lvl="3" indent="45720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2000"/>
              <a:buNone/>
            </a:pPr>
            <a:r>
              <a:rPr lang="en-US" sz="2000" dirty="0">
                <a:solidFill>
                  <a:srgbClr val="FFFF00"/>
                </a:solidFill>
              </a:rPr>
              <a:t>4</a:t>
            </a:r>
            <a:r>
              <a:rPr lang="en-US" sz="2000" b="1" dirty="0">
                <a:solidFill>
                  <a:srgbClr val="FFFF00"/>
                </a:solidFill>
              </a:rPr>
              <a:t>. Check references </a:t>
            </a:r>
            <a:endParaRPr dirty="0"/>
          </a:p>
          <a:p>
            <a:pPr marL="920750" lvl="2" indent="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2000"/>
              <a:buNone/>
            </a:pPr>
            <a:r>
              <a:rPr lang="en-US" sz="2000" dirty="0"/>
              <a:t>Regular and behind the scenes. Do not share this duty. What to ask each reference. Take copious notes . Ask each reference similar questions. Background check by district. </a:t>
            </a:r>
            <a:endParaRPr dirty="0"/>
          </a:p>
          <a:p>
            <a:pPr marL="231775" lvl="1" indent="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000"/>
              <a:buNone/>
            </a:pPr>
            <a:r>
              <a:rPr lang="en-US" b="1" dirty="0">
                <a:solidFill>
                  <a:srgbClr val="FFFF00"/>
                </a:solidFill>
              </a:rPr>
              <a:t>     5. Decision </a:t>
            </a:r>
            <a:endParaRPr dirty="0"/>
          </a:p>
          <a:p>
            <a:pPr marL="920750" lvl="2" indent="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2000"/>
              <a:buNone/>
            </a:pPr>
            <a:r>
              <a:rPr lang="en-US" sz="2000" dirty="0"/>
              <a:t>How is the decision made? Who is most responsible? You? Principal? Superintendent? Does it change with the job that is being hired? (FB vs. Tennis for instance)</a:t>
            </a:r>
            <a:endParaRPr dirty="0"/>
          </a:p>
          <a:p>
            <a:pPr marL="223838" lvl="0" indent="-96838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SzPts val="2000"/>
              <a:buNone/>
            </a:pPr>
            <a:endParaRPr sz="2000" dirty="0"/>
          </a:p>
        </p:txBody>
      </p:sp>
      <p:pic>
        <p:nvPicPr>
          <p:cNvPr id="196" name="Google Shape;196;p2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03212" y="228600"/>
            <a:ext cx="914400" cy="914400"/>
          </a:xfrm>
          <a:prstGeom prst="rect">
            <a:avLst/>
          </a:prstGeom>
          <a:noFill/>
          <a:ln>
            <a:noFill/>
          </a:ln>
        </p:spPr>
      </p:pic>
      <p:sp>
        <p:nvSpPr>
          <p:cNvPr id="197" name="Google Shape;197;p24"/>
          <p:cNvSpPr txBox="1"/>
          <p:nvPr/>
        </p:nvSpPr>
        <p:spPr>
          <a:xfrm>
            <a:off x="1674825" y="4707150"/>
            <a:ext cx="9788100" cy="114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orbel"/>
              <a:ea typeface="Corbel"/>
              <a:cs typeface="Corbel"/>
              <a:sym typeface="Corbel"/>
            </a:endParaRPr>
          </a:p>
        </p:txBody>
      </p:sp>
    </p:spTree>
  </p:cSld>
  <p:clrMapOvr>
    <a:masterClrMapping/>
  </p:clrMapOvr>
  <p:transition spd="slow">
    <p:push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25"/>
          <p:cNvSpPr txBox="1">
            <a:spLocks noGrp="1"/>
          </p:cNvSpPr>
          <p:nvPr>
            <p:ph type="title"/>
          </p:nvPr>
        </p:nvSpPr>
        <p:spPr>
          <a:xfrm>
            <a:off x="1751012" y="353367"/>
            <a:ext cx="8905792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SzPts val="4400"/>
              <a:buFont typeface="Corbel"/>
              <a:buNone/>
            </a:pPr>
            <a:r>
              <a:rPr lang="en-US" sz="4400" b="1">
                <a:solidFill>
                  <a:srgbClr val="FFFF00"/>
                </a:solidFill>
              </a:rPr>
              <a:t>The Art of hiring your best coach </a:t>
            </a:r>
            <a:endParaRPr sz="4400" b="1">
              <a:solidFill>
                <a:srgbClr val="FFFF00"/>
              </a:solidFill>
            </a:endParaRPr>
          </a:p>
        </p:txBody>
      </p:sp>
      <p:sp>
        <p:nvSpPr>
          <p:cNvPr id="204" name="Google Shape;204;p25"/>
          <p:cNvSpPr txBox="1">
            <a:spLocks noGrp="1"/>
          </p:cNvSpPr>
          <p:nvPr>
            <p:ph type="body" idx="1"/>
          </p:nvPr>
        </p:nvSpPr>
        <p:spPr>
          <a:xfrm>
            <a:off x="1522413" y="1904999"/>
            <a:ext cx="9134391" cy="4114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63550" lvl="1" indent="-231775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3200"/>
              <a:buChar char="•"/>
            </a:pPr>
            <a:r>
              <a:rPr lang="en-US" sz="3200" b="1" dirty="0">
                <a:solidFill>
                  <a:srgbClr val="FFFF00"/>
                </a:solidFill>
              </a:rPr>
              <a:t>Short list you keep of potential candidates </a:t>
            </a:r>
            <a:endParaRPr dirty="0"/>
          </a:p>
          <a:p>
            <a:pPr marL="682625" lvl="2" indent="-219075" algn="l" rtl="0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SzPts val="3000"/>
              <a:buChar char="•"/>
            </a:pPr>
            <a:r>
              <a:rPr lang="en-US" sz="2800" dirty="0"/>
              <a:t>Who do </a:t>
            </a:r>
            <a:r>
              <a:rPr lang="en-US" sz="2800" b="1" dirty="0"/>
              <a:t>YOU</a:t>
            </a:r>
            <a:r>
              <a:rPr lang="en-US" sz="2800" dirty="0"/>
              <a:t> want on your staff ?</a:t>
            </a:r>
            <a:endParaRPr sz="2800" dirty="0"/>
          </a:p>
          <a:p>
            <a:pPr marL="463550" lvl="1" indent="-231775" algn="l" rtl="0">
              <a:lnSpc>
                <a:spcPct val="80000"/>
              </a:lnSpc>
              <a:spcBef>
                <a:spcPts val="1200"/>
              </a:spcBef>
              <a:spcAft>
                <a:spcPts val="0"/>
              </a:spcAft>
              <a:buSzPts val="3200"/>
              <a:buChar char="•"/>
            </a:pPr>
            <a:r>
              <a:rPr lang="en-US" sz="3200" b="1" dirty="0">
                <a:solidFill>
                  <a:srgbClr val="FFFF00"/>
                </a:solidFill>
              </a:rPr>
              <a:t>Who do we know that might know someone?</a:t>
            </a:r>
            <a:endParaRPr dirty="0"/>
          </a:p>
          <a:p>
            <a:pPr marL="682625" lvl="2" indent="-219075" algn="l" rtl="0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SzPts val="3000"/>
              <a:buChar char="•"/>
            </a:pPr>
            <a:r>
              <a:rPr lang="en-US" sz="2800" dirty="0"/>
              <a:t>Keep that list close too.</a:t>
            </a:r>
            <a:endParaRPr sz="2800" dirty="0"/>
          </a:p>
          <a:p>
            <a:pPr marL="463550" lvl="1" indent="-231775" algn="l" rtl="0">
              <a:lnSpc>
                <a:spcPct val="80000"/>
              </a:lnSpc>
              <a:spcBef>
                <a:spcPts val="1200"/>
              </a:spcBef>
              <a:spcAft>
                <a:spcPts val="0"/>
              </a:spcAft>
              <a:buSzPts val="3200"/>
              <a:buChar char="•"/>
            </a:pPr>
            <a:r>
              <a:rPr lang="en-US" sz="3200" b="1" dirty="0">
                <a:solidFill>
                  <a:srgbClr val="FFFF00"/>
                </a:solidFill>
              </a:rPr>
              <a:t>Interview questions (offbeat)</a:t>
            </a:r>
            <a:endParaRPr dirty="0"/>
          </a:p>
          <a:p>
            <a:pPr marL="682625" lvl="2" indent="-219075" algn="l" rtl="0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SzPts val="3000"/>
              <a:buChar char="•"/>
            </a:pPr>
            <a:r>
              <a:rPr lang="en-US" sz="2800" dirty="0"/>
              <a:t>What do you really want/need to know? </a:t>
            </a:r>
            <a:endParaRPr sz="2800" dirty="0"/>
          </a:p>
          <a:p>
            <a:pPr marL="463550" lvl="1" indent="-231775" algn="l" rtl="0">
              <a:lnSpc>
                <a:spcPct val="80000"/>
              </a:lnSpc>
              <a:spcBef>
                <a:spcPts val="1200"/>
              </a:spcBef>
              <a:spcAft>
                <a:spcPts val="0"/>
              </a:spcAft>
              <a:buSzPts val="3200"/>
              <a:buChar char="•"/>
            </a:pPr>
            <a:r>
              <a:rPr lang="en-US" sz="3200" b="1" dirty="0">
                <a:solidFill>
                  <a:srgbClr val="FFFF00"/>
                </a:solidFill>
              </a:rPr>
              <a:t>Knowing all you can from a variety of sources</a:t>
            </a:r>
            <a:endParaRPr dirty="0"/>
          </a:p>
          <a:p>
            <a:pPr marL="682625" lvl="2" indent="-219075" algn="l" rtl="0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SzPts val="3000"/>
              <a:buChar char="•"/>
            </a:pPr>
            <a:r>
              <a:rPr lang="en-US" sz="2800" dirty="0"/>
              <a:t>Ask people you know who know the candidate</a:t>
            </a:r>
            <a:endParaRPr sz="2800" dirty="0"/>
          </a:p>
          <a:p>
            <a:pPr marL="223838" lvl="0" indent="-20638" algn="l" rtl="0">
              <a:lnSpc>
                <a:spcPct val="80000"/>
              </a:lnSpc>
              <a:spcBef>
                <a:spcPts val="1800"/>
              </a:spcBef>
              <a:spcAft>
                <a:spcPts val="0"/>
              </a:spcAft>
              <a:buSzPts val="3200"/>
              <a:buNone/>
            </a:pPr>
            <a:endParaRPr sz="3200" dirty="0"/>
          </a:p>
        </p:txBody>
      </p:sp>
      <p:pic>
        <p:nvPicPr>
          <p:cNvPr id="205" name="Google Shape;205;p2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06295" y="381000"/>
            <a:ext cx="1143000" cy="1143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push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p26"/>
          <p:cNvSpPr txBox="1">
            <a:spLocks noGrp="1"/>
          </p:cNvSpPr>
          <p:nvPr>
            <p:ph type="title"/>
          </p:nvPr>
        </p:nvSpPr>
        <p:spPr>
          <a:xfrm>
            <a:off x="1141413" y="381000"/>
            <a:ext cx="9448800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SzPts val="3600"/>
              <a:buFont typeface="Corbel"/>
              <a:buNone/>
            </a:pPr>
            <a:r>
              <a:rPr lang="en-US" b="1">
                <a:solidFill>
                  <a:srgbClr val="FFFF00"/>
                </a:solidFill>
              </a:rPr>
              <a:t>30 Search Strategies for your next coach</a:t>
            </a:r>
            <a:endParaRPr b="1">
              <a:solidFill>
                <a:srgbClr val="FFFF00"/>
              </a:solidFill>
            </a:endParaRPr>
          </a:p>
        </p:txBody>
      </p:sp>
      <p:sp>
        <p:nvSpPr>
          <p:cNvPr id="212" name="Google Shape;212;p26"/>
          <p:cNvSpPr txBox="1">
            <a:spLocks noGrp="1"/>
          </p:cNvSpPr>
          <p:nvPr>
            <p:ph type="body" idx="1"/>
          </p:nvPr>
        </p:nvSpPr>
        <p:spPr>
          <a:xfrm>
            <a:off x="455612" y="1524000"/>
            <a:ext cx="10901010" cy="518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23838" lvl="0" indent="-223838" algn="l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SzPts val="1600"/>
              <a:buChar char="•"/>
            </a:pPr>
            <a:r>
              <a:rPr lang="en-US" sz="2000" dirty="0"/>
              <a:t>1.      Current coaches that are on your staff that may know someone. </a:t>
            </a:r>
            <a:endParaRPr sz="2000" dirty="0"/>
          </a:p>
          <a:p>
            <a:pPr marL="223838" lvl="0" indent="-223838" algn="l" rtl="0">
              <a:lnSpc>
                <a:spcPct val="70000"/>
              </a:lnSpc>
              <a:spcBef>
                <a:spcPts val="1800"/>
              </a:spcBef>
              <a:spcAft>
                <a:spcPts val="0"/>
              </a:spcAft>
              <a:buSzPts val="1600"/>
              <a:buChar char="•"/>
            </a:pPr>
            <a:r>
              <a:rPr lang="en-US" sz="2000" dirty="0"/>
              <a:t>2.      A former coach looking to get back in </a:t>
            </a:r>
            <a:endParaRPr sz="2000" dirty="0"/>
          </a:p>
          <a:p>
            <a:pPr marL="223838" lvl="0" indent="-223838" algn="l" rtl="0">
              <a:lnSpc>
                <a:spcPct val="70000"/>
              </a:lnSpc>
              <a:spcBef>
                <a:spcPts val="1800"/>
              </a:spcBef>
              <a:spcAft>
                <a:spcPts val="0"/>
              </a:spcAft>
              <a:buSzPts val="1600"/>
              <a:buChar char="•"/>
            </a:pPr>
            <a:r>
              <a:rPr lang="en-US" sz="2000" dirty="0"/>
              <a:t>3.      Essential services in your community (police, fire,  ambulance) who may have interest</a:t>
            </a:r>
            <a:endParaRPr sz="2000" dirty="0"/>
          </a:p>
          <a:p>
            <a:pPr marL="223838" lvl="0" indent="-223838" algn="l" rtl="0">
              <a:lnSpc>
                <a:spcPct val="70000"/>
              </a:lnSpc>
              <a:spcBef>
                <a:spcPts val="1800"/>
              </a:spcBef>
              <a:spcAft>
                <a:spcPts val="0"/>
              </a:spcAft>
              <a:buSzPts val="1600"/>
              <a:buChar char="•"/>
            </a:pPr>
            <a:r>
              <a:rPr lang="en-US" sz="2000" dirty="0"/>
              <a:t>4.      Former athletes now ready to take on this challenge</a:t>
            </a:r>
            <a:endParaRPr sz="2000" dirty="0"/>
          </a:p>
          <a:p>
            <a:pPr marL="223838" lvl="0" indent="-223838" algn="l" rtl="0">
              <a:lnSpc>
                <a:spcPct val="70000"/>
              </a:lnSpc>
              <a:spcBef>
                <a:spcPts val="1800"/>
              </a:spcBef>
              <a:spcAft>
                <a:spcPts val="0"/>
              </a:spcAft>
              <a:buSzPts val="1600"/>
              <a:buChar char="•"/>
            </a:pPr>
            <a:r>
              <a:rPr lang="en-US" sz="2000" dirty="0"/>
              <a:t>5.      Your short list of candidates. Should have one for every sport on paper.</a:t>
            </a:r>
            <a:endParaRPr sz="2000" dirty="0"/>
          </a:p>
          <a:p>
            <a:pPr marL="223838" lvl="0" indent="-223838" algn="l" rtl="0">
              <a:lnSpc>
                <a:spcPct val="70000"/>
              </a:lnSpc>
              <a:spcBef>
                <a:spcPts val="1800"/>
              </a:spcBef>
              <a:spcAft>
                <a:spcPts val="0"/>
              </a:spcAft>
              <a:buSzPts val="1600"/>
              <a:buChar char="•"/>
            </a:pPr>
            <a:r>
              <a:rPr lang="en-US" sz="2000" dirty="0"/>
              <a:t>6.      Coaches from other schools that you like when you have observed them. </a:t>
            </a:r>
            <a:endParaRPr sz="2000" dirty="0"/>
          </a:p>
          <a:p>
            <a:pPr marL="223838" lvl="0" indent="-223838" algn="l" rtl="0">
              <a:lnSpc>
                <a:spcPct val="70000"/>
              </a:lnSpc>
              <a:spcBef>
                <a:spcPts val="1800"/>
              </a:spcBef>
              <a:spcAft>
                <a:spcPts val="0"/>
              </a:spcAft>
              <a:buSzPts val="1600"/>
              <a:buChar char="•"/>
            </a:pPr>
            <a:r>
              <a:rPr lang="en-US" sz="2000" dirty="0"/>
              <a:t>7.      Admin team at your school or district who have contacts and connections</a:t>
            </a:r>
            <a:endParaRPr sz="2000" dirty="0"/>
          </a:p>
          <a:p>
            <a:pPr marL="223838" lvl="0" indent="-223838" algn="l" rtl="0">
              <a:lnSpc>
                <a:spcPct val="70000"/>
              </a:lnSpc>
              <a:spcBef>
                <a:spcPts val="1800"/>
              </a:spcBef>
              <a:spcAft>
                <a:spcPts val="0"/>
              </a:spcAft>
              <a:buSzPts val="1600"/>
              <a:buChar char="•"/>
            </a:pPr>
            <a:r>
              <a:rPr lang="en-US" sz="2000" dirty="0"/>
              <a:t>8.      Other schools in your area or Classification that just hired and may have quality candidates in </a:t>
            </a:r>
          </a:p>
          <a:p>
            <a:pPr marL="457200" lvl="1" indent="0">
              <a:lnSpc>
                <a:spcPct val="70000"/>
              </a:lnSpc>
              <a:spcBef>
                <a:spcPts val="600"/>
              </a:spcBef>
              <a:buSzPts val="1600"/>
              <a:buNone/>
            </a:pPr>
            <a:r>
              <a:rPr lang="en-US" sz="1600" dirty="0"/>
              <a:t>       </a:t>
            </a:r>
            <a:r>
              <a:rPr lang="en-US" dirty="0"/>
              <a:t>their pool left over</a:t>
            </a:r>
            <a:endParaRPr dirty="0"/>
          </a:p>
          <a:p>
            <a:pPr marL="223838" lvl="0" indent="-223838" algn="l" rtl="0">
              <a:lnSpc>
                <a:spcPct val="70000"/>
              </a:lnSpc>
              <a:spcBef>
                <a:spcPts val="1800"/>
              </a:spcBef>
              <a:spcAft>
                <a:spcPts val="0"/>
              </a:spcAft>
              <a:buSzPts val="1600"/>
              <a:buChar char="•"/>
            </a:pPr>
            <a:r>
              <a:rPr lang="en-US" sz="2000" dirty="0"/>
              <a:t>9.      Relatives of current coaches, teachers at any of your district schools</a:t>
            </a:r>
            <a:endParaRPr sz="2000" dirty="0"/>
          </a:p>
          <a:p>
            <a:pPr marL="223838" lvl="0" indent="-223838" algn="l" rtl="0">
              <a:lnSpc>
                <a:spcPct val="70000"/>
              </a:lnSpc>
              <a:spcBef>
                <a:spcPts val="1800"/>
              </a:spcBef>
              <a:spcAft>
                <a:spcPts val="0"/>
              </a:spcAft>
              <a:buSzPts val="1600"/>
              <a:buChar char="•"/>
            </a:pPr>
            <a:r>
              <a:rPr lang="en-US" sz="2000" dirty="0"/>
              <a:t>10.   Other AD’s that you are close to that may know someone for your opening</a:t>
            </a:r>
            <a:endParaRPr sz="2000" dirty="0"/>
          </a:p>
          <a:p>
            <a:pPr marL="223838" lvl="0" indent="-185738" algn="l" rtl="0">
              <a:lnSpc>
                <a:spcPct val="70000"/>
              </a:lnSpc>
              <a:spcBef>
                <a:spcPts val="1800"/>
              </a:spcBef>
              <a:spcAft>
                <a:spcPts val="0"/>
              </a:spcAft>
              <a:buSzPts val="600"/>
              <a:buNone/>
            </a:pPr>
            <a:endParaRPr sz="600" dirty="0"/>
          </a:p>
        </p:txBody>
      </p:sp>
      <p:pic>
        <p:nvPicPr>
          <p:cNvPr id="214" name="Google Shape;214;p2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27013" y="144445"/>
            <a:ext cx="914400" cy="914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push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p26"/>
          <p:cNvSpPr txBox="1">
            <a:spLocks noGrp="1"/>
          </p:cNvSpPr>
          <p:nvPr>
            <p:ph type="title"/>
          </p:nvPr>
        </p:nvSpPr>
        <p:spPr>
          <a:xfrm>
            <a:off x="1141413" y="381000"/>
            <a:ext cx="9448800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SzPts val="3600"/>
              <a:buFont typeface="Corbel"/>
              <a:buNone/>
            </a:pPr>
            <a:r>
              <a:rPr lang="en-US" b="1">
                <a:solidFill>
                  <a:srgbClr val="FFFF00"/>
                </a:solidFill>
              </a:rPr>
              <a:t>30 Search Strategies for your next coach</a:t>
            </a:r>
            <a:endParaRPr b="1">
              <a:solidFill>
                <a:srgbClr val="FFFF00"/>
              </a:solidFill>
            </a:endParaRPr>
          </a:p>
        </p:txBody>
      </p:sp>
      <p:sp>
        <p:nvSpPr>
          <p:cNvPr id="213" name="Google Shape;213;p26"/>
          <p:cNvSpPr txBox="1">
            <a:spLocks noGrp="1"/>
          </p:cNvSpPr>
          <p:nvPr>
            <p:ph type="body" idx="2"/>
          </p:nvPr>
        </p:nvSpPr>
        <p:spPr>
          <a:xfrm>
            <a:off x="1141413" y="1295400"/>
            <a:ext cx="10700631" cy="518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23838" lvl="0" indent="-223838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600"/>
              <a:buChar char="•"/>
            </a:pPr>
            <a:r>
              <a:rPr lang="en-US" sz="2000" dirty="0"/>
              <a:t>11.   Advertise league, state  and AD website </a:t>
            </a:r>
            <a:endParaRPr sz="2000" dirty="0"/>
          </a:p>
          <a:p>
            <a:pPr marL="223838" lvl="0" indent="-223838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SzPts val="1600"/>
              <a:buChar char="•"/>
            </a:pPr>
            <a:r>
              <a:rPr lang="en-US" sz="2000" dirty="0"/>
              <a:t>12.   Put together a brochure and email out (see attached flyer)</a:t>
            </a:r>
            <a:endParaRPr sz="2000" dirty="0"/>
          </a:p>
          <a:p>
            <a:pPr marL="223838" lvl="0" indent="-223838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SzPts val="1600"/>
              <a:buChar char="•"/>
            </a:pPr>
            <a:r>
              <a:rPr lang="en-US" sz="2000" dirty="0"/>
              <a:t>13.   Parents in your area that have a school first mindset and the requisite knowledge</a:t>
            </a:r>
            <a:endParaRPr sz="2000" dirty="0"/>
          </a:p>
          <a:p>
            <a:pPr marL="223837" lvl="0" indent="-223837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SzPts val="1600"/>
              <a:buChar char="•"/>
            </a:pPr>
            <a:r>
              <a:rPr lang="en-US" sz="2000" dirty="0"/>
              <a:t>14.   Schools in your area (CC, Private four year, Public four year) Make contact with the </a:t>
            </a:r>
          </a:p>
          <a:p>
            <a:pPr marL="0" lvl="0" indent="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600"/>
              <a:buNone/>
            </a:pPr>
            <a:r>
              <a:rPr lang="en-US" sz="2000" dirty="0"/>
              <a:t>              coaches in this program so you are developing relationships</a:t>
            </a:r>
            <a:endParaRPr sz="2000" dirty="0"/>
          </a:p>
          <a:p>
            <a:pPr marL="223838" lvl="0" indent="-223838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SzPts val="1600"/>
              <a:buChar char="•"/>
            </a:pPr>
            <a:r>
              <a:rPr lang="en-US" sz="2000" dirty="0"/>
              <a:t>15.   Retired teachers in your community</a:t>
            </a:r>
            <a:endParaRPr sz="2000" dirty="0"/>
          </a:p>
          <a:p>
            <a:pPr marL="223838" lvl="0" indent="-223838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SzPts val="1600"/>
              <a:buChar char="•"/>
            </a:pPr>
            <a:r>
              <a:rPr lang="en-US" sz="2000" dirty="0"/>
              <a:t>16.   Club sports in driving distance of your school</a:t>
            </a:r>
            <a:endParaRPr sz="2000" dirty="0"/>
          </a:p>
          <a:p>
            <a:pPr marL="223838" lvl="0" indent="-223838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SzPts val="1600"/>
              <a:buChar char="•"/>
            </a:pPr>
            <a:r>
              <a:rPr lang="en-US" sz="2000" dirty="0"/>
              <a:t>17.   Elementary or Middle School PE people</a:t>
            </a:r>
            <a:endParaRPr sz="2000" dirty="0"/>
          </a:p>
          <a:p>
            <a:pPr marL="223838" lvl="0" indent="-223838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SzPts val="1600"/>
              <a:buChar char="•"/>
            </a:pPr>
            <a:r>
              <a:rPr lang="en-US" sz="2000" dirty="0"/>
              <a:t>18.   Larger companies in driving distance of your school who might allow their employees to coach</a:t>
            </a:r>
            <a:endParaRPr sz="2000" dirty="0"/>
          </a:p>
          <a:p>
            <a:pPr marL="223838" lvl="0" indent="-223838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SzPts val="1600"/>
              <a:buChar char="•"/>
            </a:pPr>
            <a:r>
              <a:rPr lang="en-US" sz="2000" dirty="0"/>
              <a:t>19.   County government people who might have backgrounds you are unfamiliar with </a:t>
            </a:r>
            <a:endParaRPr sz="2000" dirty="0"/>
          </a:p>
          <a:p>
            <a:pPr marL="223838" lvl="0" indent="-223838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SzPts val="1600"/>
              <a:buChar char="•"/>
            </a:pPr>
            <a:r>
              <a:rPr lang="en-US" sz="2000" dirty="0"/>
              <a:t>20.   Local newspaper sports person </a:t>
            </a:r>
            <a:endParaRPr sz="2000" dirty="0"/>
          </a:p>
          <a:p>
            <a:pPr marL="223838" lvl="0" indent="-122238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SzPts val="1600"/>
              <a:buNone/>
            </a:pPr>
            <a:endParaRPr sz="1600" dirty="0"/>
          </a:p>
        </p:txBody>
      </p:sp>
      <p:pic>
        <p:nvPicPr>
          <p:cNvPr id="214" name="Google Shape;214;p2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27013" y="144445"/>
            <a:ext cx="914400" cy="9144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95778635"/>
      </p:ext>
    </p:extLst>
  </p:cSld>
  <p:clrMapOvr>
    <a:masterClrMapping/>
  </p:clrMapOvr>
  <p:transition spd="slow">
    <p:push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27"/>
          <p:cNvSpPr txBox="1">
            <a:spLocks noGrp="1"/>
          </p:cNvSpPr>
          <p:nvPr>
            <p:ph type="title"/>
          </p:nvPr>
        </p:nvSpPr>
        <p:spPr>
          <a:xfrm>
            <a:off x="1522413" y="381000"/>
            <a:ext cx="9144001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SzPts val="3600"/>
              <a:buFont typeface="Corbel"/>
              <a:buNone/>
            </a:pPr>
            <a:r>
              <a:rPr lang="en-US" b="1">
                <a:solidFill>
                  <a:srgbClr val="FFFF00"/>
                </a:solidFill>
              </a:rPr>
              <a:t>30 Search Strategies for your next coach</a:t>
            </a:r>
            <a:endParaRPr b="1">
              <a:solidFill>
                <a:srgbClr val="FFFF00"/>
              </a:solidFill>
            </a:endParaRPr>
          </a:p>
        </p:txBody>
      </p:sp>
      <p:sp>
        <p:nvSpPr>
          <p:cNvPr id="221" name="Google Shape;221;p27"/>
          <p:cNvSpPr txBox="1">
            <a:spLocks noGrp="1"/>
          </p:cNvSpPr>
          <p:nvPr>
            <p:ph type="body" idx="1"/>
          </p:nvPr>
        </p:nvSpPr>
        <p:spPr>
          <a:xfrm>
            <a:off x="303212" y="1600200"/>
            <a:ext cx="11582400" cy="502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23838" lvl="0" indent="-223838" algn="l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SzPts val="2220"/>
              <a:buChar char="•"/>
            </a:pPr>
            <a:r>
              <a:rPr lang="en-US" sz="2000" dirty="0"/>
              <a:t>21.   Camps that are going on around you that may have staffing you could look into. </a:t>
            </a:r>
            <a:endParaRPr sz="2000" dirty="0"/>
          </a:p>
          <a:p>
            <a:pPr marL="223838" lvl="0" indent="-223838" algn="l" rtl="0">
              <a:lnSpc>
                <a:spcPct val="70000"/>
              </a:lnSpc>
              <a:spcBef>
                <a:spcPts val="1800"/>
              </a:spcBef>
              <a:spcAft>
                <a:spcPts val="0"/>
              </a:spcAft>
              <a:buSzPts val="2220"/>
              <a:buChar char="•"/>
            </a:pPr>
            <a:r>
              <a:rPr lang="en-US" sz="2000" dirty="0"/>
              <a:t>22.   U.S. Mail people and other government workers in your area</a:t>
            </a:r>
            <a:endParaRPr sz="2000" dirty="0"/>
          </a:p>
          <a:p>
            <a:pPr marL="223838" lvl="0" indent="-223838" algn="l" rtl="0">
              <a:lnSpc>
                <a:spcPct val="70000"/>
              </a:lnSpc>
              <a:spcBef>
                <a:spcPts val="1800"/>
              </a:spcBef>
              <a:spcAft>
                <a:spcPts val="0"/>
              </a:spcAft>
              <a:buSzPts val="2220"/>
              <a:buChar char="•"/>
            </a:pPr>
            <a:r>
              <a:rPr lang="en-US" sz="2000" dirty="0"/>
              <a:t>23.   Who are people in your community that know people. </a:t>
            </a:r>
            <a:endParaRPr sz="2000" dirty="0"/>
          </a:p>
          <a:p>
            <a:pPr marL="223838" lvl="0" indent="-223838" algn="l" rtl="0">
              <a:lnSpc>
                <a:spcPct val="70000"/>
              </a:lnSpc>
              <a:spcBef>
                <a:spcPts val="1800"/>
              </a:spcBef>
              <a:spcAft>
                <a:spcPts val="0"/>
              </a:spcAft>
              <a:buSzPts val="2220"/>
              <a:buChar char="•"/>
            </a:pPr>
            <a:r>
              <a:rPr lang="en-US" sz="2000" dirty="0"/>
              <a:t>24.   People who are from your area, have a great background but live elsewhere. </a:t>
            </a:r>
            <a:endParaRPr sz="2000" dirty="0"/>
          </a:p>
          <a:p>
            <a:pPr marL="223838" lvl="0" indent="-223838" algn="l" rtl="0">
              <a:lnSpc>
                <a:spcPct val="70000"/>
              </a:lnSpc>
              <a:spcBef>
                <a:spcPts val="1800"/>
              </a:spcBef>
              <a:spcAft>
                <a:spcPts val="0"/>
              </a:spcAft>
              <a:buSzPts val="2220"/>
              <a:buChar char="•"/>
            </a:pPr>
            <a:r>
              <a:rPr lang="en-US" sz="2000" dirty="0"/>
              <a:t>25.   Youth coaches in your community </a:t>
            </a:r>
            <a:endParaRPr sz="2000" dirty="0"/>
          </a:p>
          <a:p>
            <a:pPr marL="223838" lvl="0" indent="-223838" algn="l" rtl="0">
              <a:lnSpc>
                <a:spcPct val="70000"/>
              </a:lnSpc>
              <a:spcBef>
                <a:spcPts val="1800"/>
              </a:spcBef>
              <a:spcAft>
                <a:spcPts val="0"/>
              </a:spcAft>
              <a:buSzPts val="2220"/>
              <a:buChar char="•"/>
            </a:pPr>
            <a:r>
              <a:rPr lang="en-US" sz="2000" dirty="0"/>
              <a:t>26.   Larger farm operations or other entities like this that have a populace to connect to. </a:t>
            </a:r>
            <a:endParaRPr sz="2000" dirty="0"/>
          </a:p>
          <a:p>
            <a:pPr marL="223838" lvl="0" indent="-223838" algn="l" rtl="0">
              <a:lnSpc>
                <a:spcPct val="70000"/>
              </a:lnSpc>
              <a:spcBef>
                <a:spcPts val="1800"/>
              </a:spcBef>
              <a:spcAft>
                <a:spcPts val="0"/>
              </a:spcAft>
              <a:buSzPts val="2220"/>
              <a:buChar char="•"/>
            </a:pPr>
            <a:r>
              <a:rPr lang="en-US" sz="2000" dirty="0"/>
              <a:t>27.   College coaches /former college coaches </a:t>
            </a:r>
            <a:endParaRPr sz="2000" dirty="0"/>
          </a:p>
          <a:p>
            <a:pPr marL="223838" lvl="0" indent="-223838" algn="l" rtl="0">
              <a:lnSpc>
                <a:spcPct val="70000"/>
              </a:lnSpc>
              <a:spcBef>
                <a:spcPts val="1800"/>
              </a:spcBef>
              <a:spcAft>
                <a:spcPts val="0"/>
              </a:spcAft>
              <a:buSzPts val="2220"/>
              <a:buChar char="•"/>
            </a:pPr>
            <a:r>
              <a:rPr lang="en-US" sz="2000" dirty="0"/>
              <a:t>28.   People you coach or coached against previously</a:t>
            </a:r>
            <a:endParaRPr sz="2000" dirty="0"/>
          </a:p>
          <a:p>
            <a:pPr marL="223837" lvl="0" indent="-223837" algn="l" rtl="0">
              <a:lnSpc>
                <a:spcPct val="70000"/>
              </a:lnSpc>
              <a:spcBef>
                <a:spcPts val="1800"/>
              </a:spcBef>
              <a:spcAft>
                <a:spcPts val="0"/>
              </a:spcAft>
              <a:buSzPts val="2220"/>
              <a:buChar char="•"/>
            </a:pPr>
            <a:r>
              <a:rPr lang="en-US" sz="2000" dirty="0"/>
              <a:t>29.   People that belong to golf clubs, tennis clubs,  fitness facilities etc.  that are in driving</a:t>
            </a:r>
          </a:p>
          <a:p>
            <a:pPr marL="0" lvl="0" indent="0" algn="l" rtl="0">
              <a:lnSpc>
                <a:spcPct val="70000"/>
              </a:lnSpc>
              <a:spcBef>
                <a:spcPts val="600"/>
              </a:spcBef>
              <a:spcAft>
                <a:spcPts val="0"/>
              </a:spcAft>
              <a:buSzPts val="2220"/>
              <a:buNone/>
            </a:pPr>
            <a:r>
              <a:rPr lang="en-US" sz="2000" dirty="0"/>
              <a:t>             distance of your  school</a:t>
            </a:r>
            <a:endParaRPr sz="2000" dirty="0"/>
          </a:p>
          <a:p>
            <a:pPr marL="223838" lvl="0" indent="-223838" algn="l" rtl="0">
              <a:lnSpc>
                <a:spcPct val="70000"/>
              </a:lnSpc>
              <a:spcBef>
                <a:spcPts val="1800"/>
              </a:spcBef>
              <a:spcAft>
                <a:spcPts val="0"/>
              </a:spcAft>
              <a:buSzPts val="2220"/>
              <a:buChar char="•"/>
            </a:pPr>
            <a:r>
              <a:rPr lang="en-US" sz="2000" dirty="0"/>
              <a:t>30.   Fed Ex, Food salespeople  and other delivery people that service your area</a:t>
            </a:r>
            <a:endParaRPr sz="2000" dirty="0"/>
          </a:p>
          <a:p>
            <a:pPr marL="0" lvl="0" indent="0" algn="l" rtl="0">
              <a:lnSpc>
                <a:spcPct val="70000"/>
              </a:lnSpc>
              <a:spcBef>
                <a:spcPts val="1800"/>
              </a:spcBef>
              <a:spcAft>
                <a:spcPts val="0"/>
              </a:spcAft>
              <a:buSzPts val="2220"/>
              <a:buNone/>
            </a:pPr>
            <a:endParaRPr sz="2220" dirty="0"/>
          </a:p>
        </p:txBody>
      </p:sp>
      <p:pic>
        <p:nvPicPr>
          <p:cNvPr id="222" name="Google Shape;222;p2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03212" y="228600"/>
            <a:ext cx="914400" cy="914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push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p28"/>
          <p:cNvSpPr txBox="1">
            <a:spLocks noGrp="1"/>
          </p:cNvSpPr>
          <p:nvPr>
            <p:ph type="title"/>
          </p:nvPr>
        </p:nvSpPr>
        <p:spPr>
          <a:xfrm>
            <a:off x="1522413" y="381000"/>
            <a:ext cx="9144001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SzPts val="4400"/>
              <a:buFont typeface="Corbel"/>
              <a:buNone/>
            </a:pPr>
            <a:r>
              <a:rPr lang="en-US" sz="4400" b="1">
                <a:solidFill>
                  <a:srgbClr val="FFFF00"/>
                </a:solidFill>
              </a:rPr>
              <a:t>The Art of hiring your best coach </a:t>
            </a:r>
            <a:endParaRPr/>
          </a:p>
        </p:txBody>
      </p:sp>
      <p:sp>
        <p:nvSpPr>
          <p:cNvPr id="229" name="Google Shape;229;p28"/>
          <p:cNvSpPr txBox="1">
            <a:spLocks noGrp="1"/>
          </p:cNvSpPr>
          <p:nvPr>
            <p:ph type="body" idx="1"/>
          </p:nvPr>
        </p:nvSpPr>
        <p:spPr>
          <a:xfrm>
            <a:off x="1446212" y="1524000"/>
            <a:ext cx="9800909" cy="495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63550" lvl="1" indent="-231775" algn="l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SzPts val="2000"/>
              <a:buChar char="•"/>
            </a:pPr>
            <a:r>
              <a:rPr lang="en-US" sz="2000" b="1">
                <a:solidFill>
                  <a:srgbClr val="FFFF00"/>
                </a:solidFill>
              </a:rPr>
              <a:t>Knowing all you can from a variety of sources</a:t>
            </a:r>
            <a:endParaRPr/>
          </a:p>
          <a:p>
            <a:pPr marL="682625" lvl="2" indent="-219075" algn="l" rtl="0">
              <a:lnSpc>
                <a:spcPct val="70000"/>
              </a:lnSpc>
              <a:spcBef>
                <a:spcPts val="600"/>
              </a:spcBef>
              <a:spcAft>
                <a:spcPts val="0"/>
              </a:spcAft>
              <a:buSzPts val="2000"/>
              <a:buChar char="•"/>
            </a:pPr>
            <a:r>
              <a:rPr lang="en-US" sz="2000"/>
              <a:t>Your current head coach involvement. Call references and around the references. </a:t>
            </a:r>
            <a:endParaRPr/>
          </a:p>
          <a:p>
            <a:pPr marL="682625" lvl="2" indent="-92075" algn="l" rtl="0">
              <a:lnSpc>
                <a:spcPct val="70000"/>
              </a:lnSpc>
              <a:spcBef>
                <a:spcPts val="600"/>
              </a:spcBef>
              <a:spcAft>
                <a:spcPts val="0"/>
              </a:spcAft>
              <a:buSzPts val="2000"/>
              <a:buNone/>
            </a:pPr>
            <a:endParaRPr sz="2000"/>
          </a:p>
          <a:p>
            <a:pPr marL="463550" lvl="1" indent="-231775" algn="l" rtl="0">
              <a:lnSpc>
                <a:spcPct val="70000"/>
              </a:lnSpc>
              <a:spcBef>
                <a:spcPts val="1200"/>
              </a:spcBef>
              <a:spcAft>
                <a:spcPts val="0"/>
              </a:spcAft>
              <a:buSzPts val="2000"/>
              <a:buChar char="•"/>
            </a:pPr>
            <a:r>
              <a:rPr lang="en-US" sz="2000" b="1">
                <a:solidFill>
                  <a:srgbClr val="FFFF00"/>
                </a:solidFill>
              </a:rPr>
              <a:t>Create ownership in the hire </a:t>
            </a:r>
            <a:endParaRPr sz="2000" b="1">
              <a:solidFill>
                <a:srgbClr val="FFFF00"/>
              </a:solidFill>
            </a:endParaRPr>
          </a:p>
          <a:p>
            <a:pPr marL="682625" lvl="2" indent="-219075" algn="l" rtl="0">
              <a:lnSpc>
                <a:spcPct val="70000"/>
              </a:lnSpc>
              <a:spcBef>
                <a:spcPts val="600"/>
              </a:spcBef>
              <a:spcAft>
                <a:spcPts val="0"/>
              </a:spcAft>
              <a:buSzPts val="2000"/>
              <a:buChar char="•"/>
            </a:pPr>
            <a:r>
              <a:rPr lang="en-US" sz="2000"/>
              <a:t>Secretary, Custodian, head and assistant coaches </a:t>
            </a:r>
            <a:endParaRPr/>
          </a:p>
          <a:p>
            <a:pPr marL="682625" lvl="2" indent="-92075" algn="l" rtl="0">
              <a:lnSpc>
                <a:spcPct val="70000"/>
              </a:lnSpc>
              <a:spcBef>
                <a:spcPts val="600"/>
              </a:spcBef>
              <a:spcAft>
                <a:spcPts val="0"/>
              </a:spcAft>
              <a:buSzPts val="2000"/>
              <a:buNone/>
            </a:pPr>
            <a:endParaRPr sz="2000"/>
          </a:p>
          <a:p>
            <a:pPr marL="463550" lvl="1" indent="-231775" algn="l" rtl="0">
              <a:lnSpc>
                <a:spcPct val="70000"/>
              </a:lnSpc>
              <a:spcBef>
                <a:spcPts val="1200"/>
              </a:spcBef>
              <a:spcAft>
                <a:spcPts val="0"/>
              </a:spcAft>
              <a:buSzPts val="2000"/>
              <a:buChar char="•"/>
            </a:pPr>
            <a:r>
              <a:rPr lang="en-US" sz="2000">
                <a:solidFill>
                  <a:srgbClr val="FFFF00"/>
                </a:solidFill>
              </a:rPr>
              <a:t>Don’t “settle” get the best for your program </a:t>
            </a:r>
            <a:endParaRPr sz="2000">
              <a:solidFill>
                <a:srgbClr val="FFFF00"/>
              </a:solidFill>
            </a:endParaRPr>
          </a:p>
          <a:p>
            <a:pPr marL="682625" lvl="2" indent="-219075" algn="l" rtl="0">
              <a:lnSpc>
                <a:spcPct val="70000"/>
              </a:lnSpc>
              <a:spcBef>
                <a:spcPts val="600"/>
              </a:spcBef>
              <a:spcAft>
                <a:spcPts val="0"/>
              </a:spcAft>
              <a:buSzPts val="2000"/>
              <a:buChar char="•"/>
            </a:pPr>
            <a:r>
              <a:rPr lang="en-US" sz="2000"/>
              <a:t>Never settle, “it is only tennis” </a:t>
            </a:r>
            <a:endParaRPr/>
          </a:p>
          <a:p>
            <a:pPr marL="682625" lvl="2" indent="-120650" algn="l" rtl="0">
              <a:lnSpc>
                <a:spcPct val="70000"/>
              </a:lnSpc>
              <a:spcBef>
                <a:spcPts val="600"/>
              </a:spcBef>
              <a:spcAft>
                <a:spcPts val="0"/>
              </a:spcAft>
              <a:buSzPts val="1550"/>
              <a:buNone/>
            </a:pPr>
            <a:endParaRPr sz="1550"/>
          </a:p>
          <a:p>
            <a:pPr marL="463550" lvl="1" indent="-231775" algn="l" rtl="0">
              <a:lnSpc>
                <a:spcPct val="70000"/>
              </a:lnSpc>
              <a:spcBef>
                <a:spcPts val="1200"/>
              </a:spcBef>
              <a:spcAft>
                <a:spcPts val="0"/>
              </a:spcAft>
              <a:buSzPts val="2000"/>
              <a:buChar char="•"/>
            </a:pPr>
            <a:r>
              <a:rPr lang="en-US" sz="2000">
                <a:solidFill>
                  <a:srgbClr val="FFFF00"/>
                </a:solidFill>
              </a:rPr>
              <a:t>School tour or other pieces of the process that make your process complete. </a:t>
            </a:r>
            <a:endParaRPr/>
          </a:p>
          <a:p>
            <a:pPr marL="682625" lvl="2" indent="-219075" algn="l" rtl="0">
              <a:lnSpc>
                <a:spcPct val="70000"/>
              </a:lnSpc>
              <a:spcBef>
                <a:spcPts val="600"/>
              </a:spcBef>
              <a:spcAft>
                <a:spcPts val="0"/>
              </a:spcAft>
              <a:buSzPts val="2000"/>
              <a:buChar char="•"/>
            </a:pPr>
            <a:r>
              <a:rPr lang="en-US" sz="2000"/>
              <a:t>You are selling your program too. Make sure you do your best to do so. </a:t>
            </a:r>
            <a:endParaRPr/>
          </a:p>
          <a:p>
            <a:pPr marL="463550" lvl="1" indent="-104775" algn="l" rtl="0">
              <a:lnSpc>
                <a:spcPct val="70000"/>
              </a:lnSpc>
              <a:spcBef>
                <a:spcPts val="1200"/>
              </a:spcBef>
              <a:spcAft>
                <a:spcPts val="0"/>
              </a:spcAft>
              <a:buSzPts val="2000"/>
              <a:buNone/>
            </a:pPr>
            <a:endParaRPr sz="2000">
              <a:solidFill>
                <a:srgbClr val="FFFF00"/>
              </a:solidFill>
            </a:endParaRPr>
          </a:p>
          <a:p>
            <a:pPr marL="463550" lvl="1" indent="-231775" algn="l" rtl="0">
              <a:lnSpc>
                <a:spcPct val="70000"/>
              </a:lnSpc>
              <a:spcBef>
                <a:spcPts val="1200"/>
              </a:spcBef>
              <a:spcAft>
                <a:spcPts val="0"/>
              </a:spcAft>
              <a:buSzPts val="2000"/>
              <a:buChar char="•"/>
            </a:pPr>
            <a:r>
              <a:rPr lang="en-US" sz="2000">
                <a:solidFill>
                  <a:srgbClr val="FFFF00"/>
                </a:solidFill>
              </a:rPr>
              <a:t>Student athlete involvement in the process?</a:t>
            </a:r>
            <a:endParaRPr/>
          </a:p>
          <a:p>
            <a:pPr marL="463550" lvl="1" indent="-133350" algn="l" rtl="0">
              <a:lnSpc>
                <a:spcPct val="70000"/>
              </a:lnSpc>
              <a:spcBef>
                <a:spcPts val="1200"/>
              </a:spcBef>
              <a:spcAft>
                <a:spcPts val="0"/>
              </a:spcAft>
              <a:buSzPts val="1550"/>
              <a:buNone/>
            </a:pPr>
            <a:endParaRPr sz="1550">
              <a:solidFill>
                <a:srgbClr val="FFFF00"/>
              </a:solidFill>
            </a:endParaRPr>
          </a:p>
          <a:p>
            <a:pPr marL="463550" lvl="1" indent="-231775" algn="l" rtl="0">
              <a:lnSpc>
                <a:spcPct val="70000"/>
              </a:lnSpc>
              <a:spcBef>
                <a:spcPts val="1200"/>
              </a:spcBef>
              <a:spcAft>
                <a:spcPts val="0"/>
              </a:spcAft>
              <a:buSzPts val="2000"/>
              <a:buChar char="•"/>
            </a:pPr>
            <a:r>
              <a:rPr lang="en-US" sz="2000">
                <a:solidFill>
                  <a:srgbClr val="FFFF00"/>
                </a:solidFill>
              </a:rPr>
              <a:t>Keep the process tight and secure </a:t>
            </a:r>
            <a:endParaRPr/>
          </a:p>
          <a:p>
            <a:pPr marL="682625" lvl="2" indent="-219075" algn="l" rtl="0">
              <a:lnSpc>
                <a:spcPct val="70000"/>
              </a:lnSpc>
              <a:spcBef>
                <a:spcPts val="600"/>
              </a:spcBef>
              <a:spcAft>
                <a:spcPts val="0"/>
              </a:spcAft>
              <a:buSzPts val="2000"/>
              <a:buChar char="•"/>
            </a:pPr>
            <a:r>
              <a:rPr lang="en-US" sz="2000"/>
              <a:t>Confidentiality important depending on the hire</a:t>
            </a:r>
            <a:endParaRPr sz="2000"/>
          </a:p>
          <a:p>
            <a:pPr marL="223838" lvl="0" indent="-173038" algn="l" rtl="0">
              <a:lnSpc>
                <a:spcPct val="70000"/>
              </a:lnSpc>
              <a:spcBef>
                <a:spcPts val="1800"/>
              </a:spcBef>
              <a:spcAft>
                <a:spcPts val="0"/>
              </a:spcAft>
              <a:buSzPts val="800"/>
              <a:buNone/>
            </a:pPr>
            <a:endParaRPr sz="800"/>
          </a:p>
        </p:txBody>
      </p:sp>
      <p:pic>
        <p:nvPicPr>
          <p:cNvPr id="230" name="Google Shape;230;p2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03212" y="304800"/>
            <a:ext cx="914400" cy="914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push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p29"/>
          <p:cNvSpPr txBox="1">
            <a:spLocks noGrp="1"/>
          </p:cNvSpPr>
          <p:nvPr>
            <p:ph type="title"/>
          </p:nvPr>
        </p:nvSpPr>
        <p:spPr>
          <a:xfrm>
            <a:off x="1522413" y="381000"/>
            <a:ext cx="9144001" cy="99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SzPts val="4400"/>
              <a:buFont typeface="Corbel"/>
              <a:buNone/>
            </a:pPr>
            <a:r>
              <a:rPr lang="en-US" sz="4400" b="1">
                <a:solidFill>
                  <a:srgbClr val="FFFF00"/>
                </a:solidFill>
              </a:rPr>
              <a:t>The hiring of your new coach</a:t>
            </a:r>
            <a:endParaRPr sz="4400" b="1">
              <a:solidFill>
                <a:srgbClr val="FFFF00"/>
              </a:solidFill>
            </a:endParaRPr>
          </a:p>
        </p:txBody>
      </p:sp>
      <p:sp>
        <p:nvSpPr>
          <p:cNvPr id="237" name="Google Shape;237;p29"/>
          <p:cNvSpPr txBox="1">
            <a:spLocks noGrp="1"/>
          </p:cNvSpPr>
          <p:nvPr>
            <p:ph type="body" idx="1"/>
          </p:nvPr>
        </p:nvSpPr>
        <p:spPr>
          <a:xfrm>
            <a:off x="989012" y="1371600"/>
            <a:ext cx="10896600" cy="52577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23838" lvl="0" indent="-223838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000"/>
              <a:buChar char="•"/>
            </a:pPr>
            <a:r>
              <a:rPr lang="en-US" sz="2000" b="1"/>
              <a:t>Get back to those that did not get the job asap</a:t>
            </a:r>
            <a:endParaRPr/>
          </a:p>
          <a:p>
            <a:pPr marL="223838" lvl="0" indent="-223838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SzPts val="2000"/>
              <a:buChar char="•"/>
            </a:pPr>
            <a:r>
              <a:rPr lang="en-US" sz="2000" b="1"/>
              <a:t>Make it clear to your new coach </a:t>
            </a:r>
            <a:endParaRPr/>
          </a:p>
          <a:p>
            <a:pPr marL="463550" lvl="1" indent="-231775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000"/>
              <a:buChar char="•"/>
            </a:pPr>
            <a:r>
              <a:rPr lang="en-US"/>
              <a:t>Why they got hired. </a:t>
            </a:r>
            <a:endParaRPr/>
          </a:p>
          <a:p>
            <a:pPr marL="463550" lvl="1" indent="-231775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000"/>
              <a:buChar char="•"/>
            </a:pPr>
            <a:r>
              <a:rPr lang="en-US"/>
              <a:t>Your expectations of them</a:t>
            </a:r>
            <a:endParaRPr/>
          </a:p>
          <a:p>
            <a:pPr marL="463550" lvl="1" indent="-231775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000"/>
              <a:buChar char="•"/>
            </a:pPr>
            <a:r>
              <a:rPr lang="en-US"/>
              <a:t>Next steps</a:t>
            </a:r>
            <a:endParaRPr/>
          </a:p>
          <a:p>
            <a:pPr marL="682625" lvl="2" indent="-219075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2000"/>
              <a:buChar char="•"/>
            </a:pPr>
            <a:r>
              <a:rPr lang="en-US" sz="2000"/>
              <a:t>Equipment</a:t>
            </a:r>
            <a:endParaRPr/>
          </a:p>
          <a:p>
            <a:pPr marL="682625" lvl="2" indent="-219075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2000"/>
              <a:buChar char="•"/>
            </a:pPr>
            <a:r>
              <a:rPr lang="en-US" sz="2000"/>
              <a:t>Uniforms</a:t>
            </a:r>
            <a:endParaRPr/>
          </a:p>
          <a:p>
            <a:pPr marL="682625" lvl="2" indent="-219075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2000"/>
              <a:buChar char="•"/>
            </a:pPr>
            <a:r>
              <a:rPr lang="en-US" sz="2000"/>
              <a:t>Assistant coaches </a:t>
            </a:r>
            <a:endParaRPr/>
          </a:p>
          <a:p>
            <a:pPr marL="682625" lvl="2" indent="-219075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2000"/>
              <a:buChar char="•"/>
            </a:pPr>
            <a:r>
              <a:rPr lang="en-US" sz="2000"/>
              <a:t>Program checklist and New HC Orientation </a:t>
            </a:r>
            <a:endParaRPr/>
          </a:p>
          <a:p>
            <a:pPr marL="682625" lvl="2" indent="-219075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2000"/>
              <a:buChar char="•"/>
            </a:pPr>
            <a:r>
              <a:rPr lang="en-US" sz="2000"/>
              <a:t>Media/Social media announcement </a:t>
            </a:r>
            <a:endParaRPr/>
          </a:p>
          <a:p>
            <a:pPr marL="223838" lvl="0" indent="-223838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SzPts val="2000"/>
              <a:buChar char="•"/>
            </a:pPr>
            <a:r>
              <a:rPr lang="en-US" sz="2000" b="1"/>
              <a:t>How and when to introduce them to your program </a:t>
            </a:r>
            <a:endParaRPr/>
          </a:p>
          <a:p>
            <a:pPr marL="463550" lvl="1" indent="-231775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000"/>
              <a:buChar char="•"/>
            </a:pPr>
            <a:r>
              <a:rPr lang="en-US"/>
              <a:t>Parents and student athlete meeting </a:t>
            </a:r>
            <a:endParaRPr/>
          </a:p>
          <a:p>
            <a:pPr marL="682625" lvl="2" indent="-219075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2000"/>
              <a:buChar char="•"/>
            </a:pPr>
            <a:r>
              <a:rPr lang="en-US" sz="2000"/>
              <a:t>Materials to hand out</a:t>
            </a:r>
            <a:endParaRPr sz="2000"/>
          </a:p>
        </p:txBody>
      </p:sp>
      <p:pic>
        <p:nvPicPr>
          <p:cNvPr id="238" name="Google Shape;238;p29" descr="ADVERTISEMENT OF EDUCATORS 2013 IN PUNJAB EDUCATION DEPARTMENT | SCHEDULE OF RECURITMENT FOR ...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542212" y="2209800"/>
            <a:ext cx="4051139" cy="3200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9" name="Google Shape;239;p2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55615" y="228600"/>
            <a:ext cx="914400" cy="914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push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p30"/>
          <p:cNvSpPr txBox="1">
            <a:spLocks noGrp="1"/>
          </p:cNvSpPr>
          <p:nvPr>
            <p:ph type="title"/>
          </p:nvPr>
        </p:nvSpPr>
        <p:spPr>
          <a:xfrm>
            <a:off x="1522413" y="381000"/>
            <a:ext cx="9144001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SzPts val="4000"/>
              <a:buFont typeface="Corbel"/>
              <a:buNone/>
            </a:pPr>
            <a:r>
              <a:rPr lang="en-US" sz="4000" b="1">
                <a:solidFill>
                  <a:srgbClr val="FFFF00"/>
                </a:solidFill>
              </a:rPr>
              <a:t>Onboarding your new staff member</a:t>
            </a:r>
            <a:endParaRPr sz="4000" b="1">
              <a:solidFill>
                <a:srgbClr val="FFFF00"/>
              </a:solidFill>
            </a:endParaRPr>
          </a:p>
        </p:txBody>
      </p:sp>
      <p:sp>
        <p:nvSpPr>
          <p:cNvPr id="246" name="Google Shape;246;p30"/>
          <p:cNvSpPr txBox="1">
            <a:spLocks noGrp="1"/>
          </p:cNvSpPr>
          <p:nvPr>
            <p:ph type="body" idx="1"/>
          </p:nvPr>
        </p:nvSpPr>
        <p:spPr>
          <a:xfrm>
            <a:off x="379412" y="1600200"/>
            <a:ext cx="5544969" cy="518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 sz="1400" b="1"/>
              <a:t>If you were starting over what would you want and need to know?</a:t>
            </a:r>
            <a:endParaRPr/>
          </a:p>
          <a:p>
            <a:pPr marL="223838" lvl="0" indent="-223838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SzPts val="1400"/>
              <a:buChar char="•"/>
            </a:pPr>
            <a:r>
              <a:rPr lang="en-US" sz="1400" b="1">
                <a:latin typeface="Times New Roman"/>
                <a:ea typeface="Times New Roman"/>
                <a:cs typeface="Times New Roman"/>
                <a:sym typeface="Times New Roman"/>
              </a:rPr>
              <a:t>Academic Improvement/Grade checks</a:t>
            </a:r>
            <a:endParaRPr/>
          </a:p>
          <a:p>
            <a:pPr marL="223838" lvl="0" indent="-223838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SzPts val="1400"/>
              <a:buChar char="•"/>
            </a:pPr>
            <a:r>
              <a:rPr lang="en-US" sz="1400" b="1">
                <a:latin typeface="Times New Roman"/>
                <a:ea typeface="Times New Roman"/>
                <a:cs typeface="Times New Roman"/>
                <a:sym typeface="Times New Roman"/>
              </a:rPr>
              <a:t>Coaches Training</a:t>
            </a:r>
            <a:endParaRPr/>
          </a:p>
          <a:p>
            <a:pPr marL="223838" lvl="0" indent="-223838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SzPts val="1400"/>
              <a:buChar char="•"/>
            </a:pPr>
            <a:r>
              <a:rPr lang="en-US" sz="1400" b="1">
                <a:latin typeface="Times New Roman"/>
                <a:ea typeface="Times New Roman"/>
                <a:cs typeface="Times New Roman"/>
                <a:sym typeface="Times New Roman"/>
              </a:rPr>
              <a:t>Awards Night </a:t>
            </a:r>
            <a:endParaRPr/>
          </a:p>
          <a:p>
            <a:pPr marL="223838" lvl="0" indent="-223838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SzPts val="1400"/>
              <a:buChar char="•"/>
            </a:pPr>
            <a:r>
              <a:rPr lang="en-US" sz="1400" b="1">
                <a:latin typeface="Times New Roman"/>
                <a:ea typeface="Times New Roman"/>
                <a:cs typeface="Times New Roman"/>
                <a:sym typeface="Times New Roman"/>
              </a:rPr>
              <a:t>Bills</a:t>
            </a:r>
            <a:endParaRPr/>
          </a:p>
          <a:p>
            <a:pPr marL="223838" lvl="0" indent="-223838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SzPts val="1400"/>
              <a:buChar char="•"/>
            </a:pPr>
            <a:r>
              <a:rPr lang="en-US" sz="1400" b="1">
                <a:latin typeface="Times New Roman"/>
                <a:ea typeface="Times New Roman"/>
                <a:cs typeface="Times New Roman"/>
                <a:sym typeface="Times New Roman"/>
              </a:rPr>
              <a:t>Budget</a:t>
            </a:r>
            <a:endParaRPr/>
          </a:p>
          <a:p>
            <a:pPr marL="223838" lvl="0" indent="-223838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SzPts val="1400"/>
              <a:buChar char="•"/>
            </a:pPr>
            <a:r>
              <a:rPr lang="en-US" sz="1400" b="1">
                <a:latin typeface="Times New Roman"/>
                <a:ea typeface="Times New Roman"/>
                <a:cs typeface="Times New Roman"/>
                <a:sym typeface="Times New Roman"/>
              </a:rPr>
              <a:t>Eligibility</a:t>
            </a:r>
            <a:endParaRPr sz="1400" b="1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223838" lvl="0" indent="-223838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SzPts val="1400"/>
              <a:buChar char="•"/>
            </a:pPr>
            <a:r>
              <a:rPr lang="en-US" sz="1400" b="1">
                <a:latin typeface="Times New Roman"/>
                <a:ea typeface="Times New Roman"/>
                <a:cs typeface="Times New Roman"/>
                <a:sym typeface="Times New Roman"/>
              </a:rPr>
              <a:t>Emergencies</a:t>
            </a:r>
            <a:endParaRPr/>
          </a:p>
          <a:p>
            <a:pPr marL="223838" lvl="0" indent="-223838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SzPts val="1400"/>
              <a:buChar char="•"/>
            </a:pPr>
            <a:r>
              <a:rPr lang="en-US" sz="1400" b="1">
                <a:latin typeface="Times New Roman"/>
                <a:ea typeface="Times New Roman"/>
                <a:cs typeface="Times New Roman"/>
                <a:sym typeface="Times New Roman"/>
              </a:rPr>
              <a:t>Equipment</a:t>
            </a:r>
            <a:endParaRPr/>
          </a:p>
          <a:p>
            <a:pPr marL="223838" lvl="0" indent="-223838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SzPts val="1400"/>
              <a:buChar char="•"/>
            </a:pPr>
            <a:r>
              <a:rPr lang="en-US" sz="1400" b="1">
                <a:latin typeface="Times New Roman"/>
                <a:ea typeface="Times New Roman"/>
                <a:cs typeface="Times New Roman"/>
                <a:sym typeface="Times New Roman"/>
              </a:rPr>
              <a:t>Facilities </a:t>
            </a:r>
            <a:endParaRPr/>
          </a:p>
          <a:p>
            <a:pPr marL="223838" lvl="0" indent="-223838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SzPts val="1400"/>
              <a:buChar char="•"/>
            </a:pPr>
            <a:r>
              <a:rPr lang="en-US" sz="1400" b="1">
                <a:latin typeface="Times New Roman"/>
                <a:ea typeface="Times New Roman"/>
                <a:cs typeface="Times New Roman"/>
                <a:sym typeface="Times New Roman"/>
              </a:rPr>
              <a:t>Fundraising</a:t>
            </a:r>
            <a:endParaRPr/>
          </a:p>
          <a:p>
            <a:pPr marL="223838" lvl="0" indent="-223838" algn="l" rtl="0">
              <a:lnSpc>
                <a:spcPct val="70000"/>
              </a:lnSpc>
              <a:spcBef>
                <a:spcPts val="1800"/>
              </a:spcBef>
              <a:spcAft>
                <a:spcPts val="0"/>
              </a:spcAft>
              <a:buSzPts val="1400"/>
              <a:buChar char="•"/>
            </a:pPr>
            <a:r>
              <a:rPr lang="en-US" sz="1400" b="1">
                <a:latin typeface="Times New Roman"/>
                <a:ea typeface="Times New Roman"/>
                <a:cs typeface="Times New Roman"/>
                <a:sym typeface="Times New Roman"/>
              </a:rPr>
              <a:t>State Athletic Association </a:t>
            </a:r>
            <a:endParaRPr sz="1400" b="1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lnSpc>
                <a:spcPct val="70000"/>
              </a:lnSpc>
              <a:spcBef>
                <a:spcPts val="1800"/>
              </a:spcBef>
              <a:spcAft>
                <a:spcPts val="0"/>
              </a:spcAft>
              <a:buSzPts val="1200"/>
              <a:buNone/>
            </a:pPr>
            <a:endParaRPr sz="1200"/>
          </a:p>
          <a:p>
            <a:pPr marL="223838" lvl="0" indent="-223838" algn="l" rtl="0">
              <a:lnSpc>
                <a:spcPct val="70000"/>
              </a:lnSpc>
              <a:spcBef>
                <a:spcPts val="1800"/>
              </a:spcBef>
              <a:spcAft>
                <a:spcPts val="0"/>
              </a:spcAft>
              <a:buSzPts val="600"/>
              <a:buChar char="•"/>
            </a:pPr>
            <a:r>
              <a:rPr lang="en-US" sz="600"/>
              <a:t>Sports Medicine</a:t>
            </a:r>
            <a:endParaRPr/>
          </a:p>
          <a:p>
            <a:pPr marL="223838" lvl="0" indent="-223838" algn="l" rtl="0">
              <a:lnSpc>
                <a:spcPct val="70000"/>
              </a:lnSpc>
              <a:spcBef>
                <a:spcPts val="1800"/>
              </a:spcBef>
              <a:spcAft>
                <a:spcPts val="0"/>
              </a:spcAft>
              <a:buSzPts val="600"/>
              <a:buChar char="•"/>
            </a:pPr>
            <a:r>
              <a:rPr lang="en-US" sz="600" b="1"/>
              <a:t>Transportation</a:t>
            </a:r>
            <a:endParaRPr/>
          </a:p>
          <a:p>
            <a:pPr marL="223838" lvl="0" indent="-185738" algn="l" rtl="0">
              <a:lnSpc>
                <a:spcPct val="70000"/>
              </a:lnSpc>
              <a:spcBef>
                <a:spcPts val="1800"/>
              </a:spcBef>
              <a:spcAft>
                <a:spcPts val="0"/>
              </a:spcAft>
              <a:buSzPts val="600"/>
              <a:buNone/>
            </a:pPr>
            <a:endParaRPr sz="600"/>
          </a:p>
        </p:txBody>
      </p:sp>
      <p:sp>
        <p:nvSpPr>
          <p:cNvPr id="247" name="Google Shape;247;p30"/>
          <p:cNvSpPr txBox="1">
            <a:spLocks noGrp="1"/>
          </p:cNvSpPr>
          <p:nvPr>
            <p:ph type="body" idx="2"/>
          </p:nvPr>
        </p:nvSpPr>
        <p:spPr>
          <a:xfrm>
            <a:off x="6246812" y="1600200"/>
            <a:ext cx="5334000" cy="495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23838" lvl="0" indent="-22383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•"/>
            </a:pPr>
            <a:r>
              <a:rPr lang="en-US" sz="1400" b="1">
                <a:latin typeface="Times New Roman"/>
                <a:ea typeface="Times New Roman"/>
                <a:cs typeface="Times New Roman"/>
                <a:sym typeface="Times New Roman"/>
              </a:rPr>
              <a:t>Coaches Association</a:t>
            </a:r>
            <a:endParaRPr/>
          </a:p>
          <a:p>
            <a:pPr marL="223838" lvl="0" indent="-223838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SzPts val="1400"/>
              <a:buChar char="•"/>
            </a:pPr>
            <a:r>
              <a:rPr lang="en-US" sz="1400" b="1">
                <a:latin typeface="Times New Roman"/>
                <a:ea typeface="Times New Roman"/>
                <a:cs typeface="Times New Roman"/>
                <a:sym typeface="Times New Roman"/>
              </a:rPr>
              <a:t>Coaches clinics</a:t>
            </a:r>
            <a:endParaRPr/>
          </a:p>
          <a:p>
            <a:pPr marL="223838" lvl="0" indent="-223838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SzPts val="1400"/>
              <a:buChar char="•"/>
            </a:pPr>
            <a:r>
              <a:rPr lang="en-US" sz="1400" b="1">
                <a:latin typeface="Times New Roman"/>
                <a:ea typeface="Times New Roman"/>
                <a:cs typeface="Times New Roman"/>
                <a:sym typeface="Times New Roman"/>
              </a:rPr>
              <a:t>Coaches Meetings/Hiring Assistant Coaches </a:t>
            </a:r>
            <a:endParaRPr sz="1400" b="1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223838" lvl="0" indent="-223838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SzPts val="1400"/>
              <a:buChar char="•"/>
            </a:pPr>
            <a:r>
              <a:rPr lang="en-US" sz="1400" b="1">
                <a:latin typeface="Times New Roman"/>
                <a:ea typeface="Times New Roman"/>
                <a:cs typeface="Times New Roman"/>
                <a:sym typeface="Times New Roman"/>
              </a:rPr>
              <a:t>Communication (voice mail, email)</a:t>
            </a:r>
            <a:endParaRPr/>
          </a:p>
          <a:p>
            <a:pPr marL="223838" lvl="0" indent="-223838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SzPts val="1400"/>
              <a:buChar char="•"/>
            </a:pPr>
            <a:r>
              <a:rPr lang="en-US" sz="1400" b="1">
                <a:latin typeface="Times New Roman"/>
                <a:ea typeface="Times New Roman"/>
                <a:cs typeface="Times New Roman"/>
                <a:sym typeface="Times New Roman"/>
              </a:rPr>
              <a:t>Coaches Handbook </a:t>
            </a:r>
            <a:endParaRPr sz="1400" b="1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223838" lvl="0" indent="-223838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SzPts val="1400"/>
              <a:buChar char="•"/>
            </a:pPr>
            <a:r>
              <a:rPr lang="en-US" sz="1400" b="1">
                <a:latin typeface="Times New Roman"/>
                <a:ea typeface="Times New Roman"/>
                <a:cs typeface="Times New Roman"/>
                <a:sym typeface="Times New Roman"/>
              </a:rPr>
              <a:t>Contest Cancellation</a:t>
            </a:r>
            <a:endParaRPr/>
          </a:p>
          <a:p>
            <a:pPr marL="223838" lvl="0" indent="-223838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SzPts val="1400"/>
              <a:buChar char="•"/>
            </a:pPr>
            <a:r>
              <a:rPr lang="en-US" sz="1400" b="1">
                <a:latin typeface="Times New Roman"/>
                <a:ea typeface="Times New Roman"/>
                <a:cs typeface="Times New Roman"/>
                <a:sym typeface="Times New Roman"/>
              </a:rPr>
              <a:t>Discipline</a:t>
            </a:r>
            <a:endParaRPr/>
          </a:p>
          <a:p>
            <a:pPr marL="223838" lvl="0" indent="-223838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SzPts val="1400"/>
              <a:buChar char="•"/>
            </a:pPr>
            <a:r>
              <a:rPr lang="en-US" sz="1400" b="1">
                <a:latin typeface="Times New Roman"/>
                <a:ea typeface="Times New Roman"/>
                <a:cs typeface="Times New Roman"/>
                <a:sym typeface="Times New Roman"/>
              </a:rPr>
              <a:t>Hazing</a:t>
            </a:r>
            <a:endParaRPr sz="1400" b="1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223838" lvl="0" indent="-223838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SzPts val="1400"/>
              <a:buChar char="•"/>
            </a:pPr>
            <a:r>
              <a:rPr lang="en-US" sz="1400" b="1">
                <a:latin typeface="Times New Roman"/>
                <a:ea typeface="Times New Roman"/>
                <a:cs typeface="Times New Roman"/>
                <a:sym typeface="Times New Roman"/>
              </a:rPr>
              <a:t>Inventory</a:t>
            </a:r>
            <a:endParaRPr/>
          </a:p>
          <a:p>
            <a:pPr marL="223838" lvl="0" indent="-223838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SzPts val="1400"/>
              <a:buChar char="•"/>
            </a:pPr>
            <a:r>
              <a:rPr lang="en-US" sz="1400" b="1">
                <a:latin typeface="Times New Roman"/>
                <a:ea typeface="Times New Roman"/>
                <a:cs typeface="Times New Roman"/>
                <a:sym typeface="Times New Roman"/>
              </a:rPr>
              <a:t>Lettering policy</a:t>
            </a:r>
            <a:endParaRPr/>
          </a:p>
          <a:p>
            <a:pPr marL="223838" lvl="0" indent="-223838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SzPts val="1400"/>
              <a:buChar char="•"/>
            </a:pPr>
            <a:r>
              <a:rPr lang="en-US" sz="1400" b="1">
                <a:latin typeface="Times New Roman"/>
                <a:ea typeface="Times New Roman"/>
                <a:cs typeface="Times New Roman"/>
                <a:sym typeface="Times New Roman"/>
              </a:rPr>
              <a:t>League SOP’s</a:t>
            </a:r>
            <a:endParaRPr/>
          </a:p>
          <a:p>
            <a:pPr marL="223838" lvl="0" indent="-223838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SzPts val="1400"/>
              <a:buChar char="•"/>
            </a:pPr>
            <a:r>
              <a:rPr lang="en-US" sz="1400" b="1">
                <a:latin typeface="Times New Roman"/>
                <a:ea typeface="Times New Roman"/>
                <a:cs typeface="Times New Roman"/>
                <a:sym typeface="Times New Roman"/>
              </a:rPr>
              <a:t>Parents</a:t>
            </a:r>
            <a:endParaRPr/>
          </a:p>
          <a:p>
            <a:pPr marL="223838" lvl="0" indent="-223838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SzPts val="1200"/>
              <a:buChar char="•"/>
            </a:pPr>
            <a:r>
              <a:rPr lang="en-US" sz="1200" b="1">
                <a:latin typeface="Times New Roman"/>
                <a:ea typeface="Times New Roman"/>
                <a:cs typeface="Times New Roman"/>
                <a:sym typeface="Times New Roman"/>
              </a:rPr>
              <a:t>Scheduling games and contests </a:t>
            </a:r>
            <a:endParaRPr sz="1200" b="1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248" name="Google Shape;248;p3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99594" y="304799"/>
            <a:ext cx="1046617" cy="104661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push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4"/>
          <p:cNvSpPr txBox="1">
            <a:spLocks noGrp="1"/>
          </p:cNvSpPr>
          <p:nvPr>
            <p:ph type="title"/>
          </p:nvPr>
        </p:nvSpPr>
        <p:spPr>
          <a:xfrm>
            <a:off x="1522413" y="381000"/>
            <a:ext cx="9144001" cy="13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SzPts val="4400"/>
              <a:buFont typeface="Corbel"/>
              <a:buNone/>
            </a:pPr>
            <a:r>
              <a:rPr lang="en-US" sz="4400" b="1">
                <a:solidFill>
                  <a:srgbClr val="FFFF00"/>
                </a:solidFill>
              </a:rPr>
              <a:t>Hiring your best coaching staff is </a:t>
            </a:r>
            <a:br>
              <a:rPr lang="en-US" sz="4400" b="1">
                <a:solidFill>
                  <a:srgbClr val="FFFF00"/>
                </a:solidFill>
              </a:rPr>
            </a:br>
            <a:r>
              <a:rPr lang="en-US" sz="4400" b="1">
                <a:solidFill>
                  <a:srgbClr val="FFFF00"/>
                </a:solidFill>
              </a:rPr>
              <a:t>both an art and a science </a:t>
            </a:r>
            <a:endParaRPr sz="4400" b="1">
              <a:solidFill>
                <a:srgbClr val="FFFF00"/>
              </a:solidFill>
            </a:endParaRPr>
          </a:p>
        </p:txBody>
      </p:sp>
      <p:pic>
        <p:nvPicPr>
          <p:cNvPr id="96" name="Google Shape;96;p14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1504950" y="2106168"/>
            <a:ext cx="4419600" cy="3712464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Google Shape;97;p14"/>
          <p:cNvPicPr preferRelativeResize="0">
            <a:picLocks noGrp="1"/>
          </p:cNvPicPr>
          <p:nvPr>
            <p:ph type="body" idx="2"/>
          </p:nvPr>
        </p:nvPicPr>
        <p:blipFill rotWithShape="1">
          <a:blip r:embed="rId4">
            <a:alphaModFix/>
          </a:blip>
          <a:srcRect/>
          <a:stretch/>
        </p:blipFill>
        <p:spPr>
          <a:xfrm>
            <a:off x="7130472" y="2286000"/>
            <a:ext cx="4205513" cy="3532632"/>
          </a:xfrm>
          <a:prstGeom prst="rect">
            <a:avLst/>
          </a:prstGeom>
          <a:noFill/>
          <a:ln>
            <a:noFill/>
          </a:ln>
        </p:spPr>
      </p:pic>
      <p:pic>
        <p:nvPicPr>
          <p:cNvPr id="98" name="Google Shape;98;p14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355573" y="381000"/>
            <a:ext cx="1047750" cy="10477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push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p31"/>
          <p:cNvSpPr txBox="1">
            <a:spLocks noGrp="1"/>
          </p:cNvSpPr>
          <p:nvPr>
            <p:ph type="title"/>
          </p:nvPr>
        </p:nvSpPr>
        <p:spPr>
          <a:xfrm>
            <a:off x="1522413" y="381000"/>
            <a:ext cx="9144001" cy="13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SzPts val="4400"/>
              <a:buFont typeface="Corbel"/>
              <a:buNone/>
            </a:pPr>
            <a:r>
              <a:rPr lang="en-US" sz="4400" b="1">
                <a:solidFill>
                  <a:srgbClr val="FFFF00"/>
                </a:solidFill>
              </a:rPr>
              <a:t>The Art and Science of Evaluation/Assessment </a:t>
            </a:r>
            <a:endParaRPr sz="4400" b="1">
              <a:solidFill>
                <a:srgbClr val="FFFF00"/>
              </a:solidFill>
            </a:endParaRPr>
          </a:p>
        </p:txBody>
      </p:sp>
      <p:sp>
        <p:nvSpPr>
          <p:cNvPr id="255" name="Google Shape;255;p31"/>
          <p:cNvSpPr txBox="1">
            <a:spLocks noGrp="1"/>
          </p:cNvSpPr>
          <p:nvPr>
            <p:ph type="body" idx="1"/>
          </p:nvPr>
        </p:nvSpPr>
        <p:spPr>
          <a:xfrm>
            <a:off x="227012" y="2057399"/>
            <a:ext cx="6172200" cy="43434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23838" lvl="0" indent="-223838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400"/>
              <a:buChar char="•"/>
            </a:pPr>
            <a:r>
              <a:rPr lang="en-US"/>
              <a:t>What exactly are you evaluating/assessing?</a:t>
            </a:r>
            <a:endParaRPr/>
          </a:p>
          <a:p>
            <a:pPr marL="223838" lvl="0" indent="-223838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SzPts val="2400"/>
              <a:buChar char="•"/>
            </a:pPr>
            <a:r>
              <a:rPr lang="en-US"/>
              <a:t>How broad to throw the net?</a:t>
            </a:r>
            <a:endParaRPr/>
          </a:p>
          <a:p>
            <a:pPr marL="223838" lvl="0" indent="-223838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FFFF00"/>
              </a:buClr>
              <a:buSzPts val="2400"/>
              <a:buChar char="•"/>
            </a:pPr>
            <a:r>
              <a:rPr lang="en-US" b="1">
                <a:solidFill>
                  <a:srgbClr val="FFFF00"/>
                </a:solidFill>
              </a:rPr>
              <a:t>Ongoing vs. end of season?</a:t>
            </a:r>
            <a:endParaRPr b="1">
              <a:solidFill>
                <a:srgbClr val="FFFF00"/>
              </a:solidFill>
            </a:endParaRPr>
          </a:p>
          <a:p>
            <a:pPr marL="223838" lvl="0" indent="-223838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SzPts val="2400"/>
              <a:buChar char="•"/>
            </a:pPr>
            <a:r>
              <a:rPr lang="en-US"/>
              <a:t>Not just for each HC but for AC’s too and ATC’s too. </a:t>
            </a:r>
            <a:endParaRPr/>
          </a:p>
          <a:p>
            <a:pPr marL="223838" lvl="0" indent="-223838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SzPts val="2400"/>
              <a:buChar char="•"/>
            </a:pPr>
            <a:r>
              <a:rPr lang="en-US"/>
              <a:t>Where do kids fit in the evaluation process? Parents?</a:t>
            </a:r>
            <a:endParaRPr/>
          </a:p>
          <a:p>
            <a:pPr marL="223838" lvl="0" indent="-223838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SzPts val="2400"/>
              <a:buChar char="•"/>
            </a:pPr>
            <a:r>
              <a:rPr lang="en-US"/>
              <a:t>Need AD feedback both ways too. </a:t>
            </a:r>
            <a:endParaRPr/>
          </a:p>
          <a:p>
            <a:pPr marL="223838" lvl="0" indent="-71438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SzPts val="2400"/>
              <a:buNone/>
            </a:pPr>
            <a:endParaRPr/>
          </a:p>
        </p:txBody>
      </p:sp>
      <p:pic>
        <p:nvPicPr>
          <p:cNvPr id="256" name="Google Shape;256;p31" descr="Assessment | Chemical &amp; Materials Engineering (CHME) | New Mexico State University"/>
          <p:cNvPicPr preferRelativeResize="0">
            <a:picLocks noGrp="1"/>
          </p:cNvPicPr>
          <p:nvPr>
            <p:ph type="body" idx="2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6780212" y="2019718"/>
            <a:ext cx="4876800" cy="4002527"/>
          </a:xfrm>
          <a:prstGeom prst="rect">
            <a:avLst/>
          </a:prstGeom>
          <a:noFill/>
          <a:ln>
            <a:noFill/>
          </a:ln>
        </p:spPr>
      </p:pic>
      <p:pic>
        <p:nvPicPr>
          <p:cNvPr id="257" name="Google Shape;257;p3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55612" y="381000"/>
            <a:ext cx="1190730" cy="119073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push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p32"/>
          <p:cNvSpPr txBox="1">
            <a:spLocks noGrp="1"/>
          </p:cNvSpPr>
          <p:nvPr>
            <p:ph type="title"/>
          </p:nvPr>
        </p:nvSpPr>
        <p:spPr>
          <a:xfrm>
            <a:off x="2132012" y="152400"/>
            <a:ext cx="9296400" cy="190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SzPts val="4000"/>
              <a:buFont typeface="Corbel"/>
              <a:buNone/>
            </a:pPr>
            <a:r>
              <a:rPr lang="en-US" sz="4000" b="1">
                <a:solidFill>
                  <a:srgbClr val="FFFF00"/>
                </a:solidFill>
              </a:rPr>
              <a:t>What exactly are you/we evaluating/assessing?</a:t>
            </a:r>
            <a:br>
              <a:rPr lang="en-US" sz="4000" b="1">
                <a:solidFill>
                  <a:srgbClr val="FFFF00"/>
                </a:solidFill>
              </a:rPr>
            </a:br>
            <a:endParaRPr sz="4000" b="1">
              <a:solidFill>
                <a:srgbClr val="FFFF00"/>
              </a:solidFill>
            </a:endParaRPr>
          </a:p>
        </p:txBody>
      </p:sp>
      <p:sp>
        <p:nvSpPr>
          <p:cNvPr id="264" name="Google Shape;264;p32"/>
          <p:cNvSpPr txBox="1">
            <a:spLocks noGrp="1"/>
          </p:cNvSpPr>
          <p:nvPr>
            <p:ph type="body" idx="1"/>
          </p:nvPr>
        </p:nvSpPr>
        <p:spPr>
          <a:xfrm>
            <a:off x="227012" y="1828800"/>
            <a:ext cx="5697369" cy="4571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23838" lvl="0" indent="-223838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220"/>
              <a:buChar char="•"/>
            </a:pPr>
            <a:r>
              <a:rPr lang="en-US" sz="2220" b="1">
                <a:solidFill>
                  <a:srgbClr val="FFFF00"/>
                </a:solidFill>
              </a:rPr>
              <a:t>Clear </a:t>
            </a:r>
            <a:r>
              <a:rPr lang="en-US" sz="2220"/>
              <a:t>expectations from job description etc. </a:t>
            </a:r>
            <a:endParaRPr/>
          </a:p>
          <a:p>
            <a:pPr marL="223838" lvl="0" indent="-223838" algn="l" rtl="0">
              <a:lnSpc>
                <a:spcPct val="80000"/>
              </a:lnSpc>
              <a:spcBef>
                <a:spcPts val="1800"/>
              </a:spcBef>
              <a:spcAft>
                <a:spcPts val="0"/>
              </a:spcAft>
              <a:buSzPts val="2220"/>
              <a:buChar char="•"/>
            </a:pPr>
            <a:r>
              <a:rPr lang="en-US" sz="2220"/>
              <a:t>Review prior to starting the season or the assignment</a:t>
            </a:r>
            <a:endParaRPr/>
          </a:p>
          <a:p>
            <a:pPr marL="223838" lvl="0" indent="-223838" algn="l" rtl="0">
              <a:lnSpc>
                <a:spcPct val="80000"/>
              </a:lnSpc>
              <a:spcBef>
                <a:spcPts val="1800"/>
              </a:spcBef>
              <a:spcAft>
                <a:spcPts val="0"/>
              </a:spcAft>
              <a:buSzPts val="2220"/>
              <a:buChar char="•"/>
            </a:pPr>
            <a:r>
              <a:rPr lang="en-US" sz="2220"/>
              <a:t>Goals/Objectives (see preseason sheet)</a:t>
            </a:r>
            <a:endParaRPr/>
          </a:p>
          <a:p>
            <a:pPr marL="463550" lvl="1" indent="-231775" algn="l" rtl="0">
              <a:lnSpc>
                <a:spcPct val="80000"/>
              </a:lnSpc>
              <a:spcBef>
                <a:spcPts val="1200"/>
              </a:spcBef>
              <a:spcAft>
                <a:spcPts val="0"/>
              </a:spcAft>
              <a:buSzPts val="1850"/>
              <a:buChar char="•"/>
            </a:pPr>
            <a:r>
              <a:rPr lang="en-US" sz="1850"/>
              <a:t>Won/loss</a:t>
            </a:r>
            <a:endParaRPr/>
          </a:p>
          <a:p>
            <a:pPr marL="463550" lvl="1" indent="-231775" algn="l" rtl="0">
              <a:lnSpc>
                <a:spcPct val="80000"/>
              </a:lnSpc>
              <a:spcBef>
                <a:spcPts val="1200"/>
              </a:spcBef>
              <a:spcAft>
                <a:spcPts val="0"/>
              </a:spcAft>
              <a:buSzPts val="1850"/>
              <a:buChar char="•"/>
            </a:pPr>
            <a:r>
              <a:rPr lang="en-US" sz="1850"/>
              <a:t>Assistant Coaches</a:t>
            </a:r>
            <a:endParaRPr/>
          </a:p>
          <a:p>
            <a:pPr marL="463550" lvl="1" indent="-231775" algn="l" rtl="0">
              <a:lnSpc>
                <a:spcPct val="80000"/>
              </a:lnSpc>
              <a:spcBef>
                <a:spcPts val="1200"/>
              </a:spcBef>
              <a:spcAft>
                <a:spcPts val="0"/>
              </a:spcAft>
              <a:buSzPts val="1850"/>
              <a:buChar char="•"/>
            </a:pPr>
            <a:r>
              <a:rPr lang="en-US" sz="1850"/>
              <a:t>Progress/Growth</a:t>
            </a:r>
            <a:endParaRPr/>
          </a:p>
          <a:p>
            <a:pPr marL="463550" lvl="1" indent="-231775" algn="l" rtl="0">
              <a:lnSpc>
                <a:spcPct val="80000"/>
              </a:lnSpc>
              <a:spcBef>
                <a:spcPts val="1200"/>
              </a:spcBef>
              <a:spcAft>
                <a:spcPts val="0"/>
              </a:spcAft>
              <a:buSzPts val="1850"/>
              <a:buChar char="•"/>
            </a:pPr>
            <a:r>
              <a:rPr lang="en-US" sz="1850"/>
              <a:t>Technique/Tactics </a:t>
            </a:r>
            <a:endParaRPr/>
          </a:p>
          <a:p>
            <a:pPr marL="463550" lvl="1" indent="-231775" algn="l" rtl="0">
              <a:lnSpc>
                <a:spcPct val="80000"/>
              </a:lnSpc>
              <a:spcBef>
                <a:spcPts val="1200"/>
              </a:spcBef>
              <a:spcAft>
                <a:spcPts val="0"/>
              </a:spcAft>
              <a:buSzPts val="1850"/>
              <a:buChar char="•"/>
            </a:pPr>
            <a:r>
              <a:rPr lang="en-US" sz="1850"/>
              <a:t>Values/Character</a:t>
            </a:r>
            <a:endParaRPr/>
          </a:p>
          <a:p>
            <a:pPr marL="463550" lvl="1" indent="-231775" algn="l" rtl="0">
              <a:lnSpc>
                <a:spcPct val="80000"/>
              </a:lnSpc>
              <a:spcBef>
                <a:spcPts val="1200"/>
              </a:spcBef>
              <a:spcAft>
                <a:spcPts val="0"/>
              </a:spcAft>
              <a:buSzPts val="1850"/>
              <a:buChar char="•"/>
            </a:pPr>
            <a:r>
              <a:rPr lang="en-US" sz="1850"/>
              <a:t>Youth Programs </a:t>
            </a:r>
            <a:endParaRPr/>
          </a:p>
          <a:p>
            <a:pPr marL="463550" lvl="1" indent="-231775" algn="l" rtl="0">
              <a:lnSpc>
                <a:spcPct val="80000"/>
              </a:lnSpc>
              <a:spcBef>
                <a:spcPts val="1200"/>
              </a:spcBef>
              <a:spcAft>
                <a:spcPts val="0"/>
              </a:spcAft>
              <a:buSzPts val="1850"/>
              <a:buChar char="•"/>
            </a:pPr>
            <a:r>
              <a:rPr lang="en-US" sz="1850"/>
              <a:t>Joy/Fun</a:t>
            </a:r>
            <a:endParaRPr/>
          </a:p>
          <a:p>
            <a:pPr marL="463550" lvl="1" indent="-114300" algn="l" rtl="0">
              <a:lnSpc>
                <a:spcPct val="80000"/>
              </a:lnSpc>
              <a:spcBef>
                <a:spcPts val="1200"/>
              </a:spcBef>
              <a:spcAft>
                <a:spcPts val="0"/>
              </a:spcAft>
              <a:buSzPts val="1850"/>
              <a:buNone/>
            </a:pPr>
            <a:endParaRPr sz="1850"/>
          </a:p>
          <a:p>
            <a:pPr marL="223838" lvl="0" indent="-82868" algn="l" rtl="0">
              <a:lnSpc>
                <a:spcPct val="80000"/>
              </a:lnSpc>
              <a:spcBef>
                <a:spcPts val="1800"/>
              </a:spcBef>
              <a:spcAft>
                <a:spcPts val="0"/>
              </a:spcAft>
              <a:buSzPts val="2220"/>
              <a:buNone/>
            </a:pPr>
            <a:endParaRPr sz="2220"/>
          </a:p>
        </p:txBody>
      </p:sp>
      <p:pic>
        <p:nvPicPr>
          <p:cNvPr id="265" name="Google Shape;265;p32" descr="assessment-for-learning | allthingslearning"/>
          <p:cNvPicPr preferRelativeResize="0">
            <a:picLocks noGrp="1"/>
          </p:cNvPicPr>
          <p:nvPr>
            <p:ph type="body" idx="2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6177119" y="2057400"/>
            <a:ext cx="5283200" cy="3962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66" name="Google Shape;266;p3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79412" y="304800"/>
            <a:ext cx="1143000" cy="1143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push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p33"/>
          <p:cNvSpPr txBox="1">
            <a:spLocks noGrp="1"/>
          </p:cNvSpPr>
          <p:nvPr>
            <p:ph type="title"/>
          </p:nvPr>
        </p:nvSpPr>
        <p:spPr>
          <a:xfrm>
            <a:off x="1522413" y="380999"/>
            <a:ext cx="9144001" cy="15240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SzPts val="4800"/>
              <a:buFont typeface="Corbel"/>
              <a:buNone/>
            </a:pPr>
            <a:r>
              <a:rPr lang="en-US" sz="4800" b="1">
                <a:solidFill>
                  <a:srgbClr val="FFFF00"/>
                </a:solidFill>
              </a:rPr>
              <a:t>How broad to throw the net?</a:t>
            </a:r>
            <a:br>
              <a:rPr lang="en-US" sz="4800" b="1">
                <a:solidFill>
                  <a:srgbClr val="FFFF00"/>
                </a:solidFill>
              </a:rPr>
            </a:br>
            <a:endParaRPr sz="4800" b="1">
              <a:solidFill>
                <a:srgbClr val="FFFF00"/>
              </a:solidFill>
            </a:endParaRPr>
          </a:p>
        </p:txBody>
      </p:sp>
      <p:sp>
        <p:nvSpPr>
          <p:cNvPr id="273" name="Google Shape;273;p33"/>
          <p:cNvSpPr txBox="1">
            <a:spLocks noGrp="1"/>
          </p:cNvSpPr>
          <p:nvPr>
            <p:ph type="body" idx="1"/>
          </p:nvPr>
        </p:nvSpPr>
        <p:spPr>
          <a:xfrm>
            <a:off x="836612" y="1880716"/>
            <a:ext cx="4419599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23838" lvl="0" indent="-223838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400"/>
              <a:buChar char="•"/>
            </a:pPr>
            <a:r>
              <a:rPr lang="en-US"/>
              <a:t>Athletes?</a:t>
            </a:r>
            <a:endParaRPr/>
          </a:p>
          <a:p>
            <a:pPr marL="223838" lvl="0" indent="-223838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SzPts val="2400"/>
              <a:buChar char="•"/>
            </a:pPr>
            <a:r>
              <a:rPr lang="en-US"/>
              <a:t>Parents?</a:t>
            </a:r>
            <a:endParaRPr/>
          </a:p>
          <a:p>
            <a:pPr marL="223838" lvl="0" indent="-223838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SzPts val="2400"/>
              <a:buChar char="•"/>
            </a:pPr>
            <a:r>
              <a:rPr lang="en-US"/>
              <a:t>Won/Loss?</a:t>
            </a:r>
            <a:endParaRPr/>
          </a:p>
          <a:p>
            <a:pPr marL="223838" lvl="0" indent="-223838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SzPts val="2400"/>
              <a:buChar char="•"/>
            </a:pPr>
            <a:r>
              <a:rPr lang="en-US"/>
              <a:t>Assistant Coaches?</a:t>
            </a:r>
            <a:endParaRPr/>
          </a:p>
          <a:p>
            <a:pPr marL="223838" lvl="0" indent="-223838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SzPts val="2400"/>
              <a:buChar char="•"/>
            </a:pPr>
            <a:r>
              <a:rPr lang="en-US"/>
              <a:t>Administration</a:t>
            </a:r>
            <a:endParaRPr/>
          </a:p>
          <a:p>
            <a:pPr marL="223838" lvl="0" indent="-223838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SzPts val="2400"/>
              <a:buChar char="•"/>
            </a:pPr>
            <a:r>
              <a:rPr lang="en-US"/>
              <a:t>MBWA</a:t>
            </a:r>
            <a:endParaRPr/>
          </a:p>
          <a:p>
            <a:pPr marL="223838" lvl="0" indent="-223838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SzPts val="2400"/>
              <a:buChar char="•"/>
            </a:pPr>
            <a:r>
              <a:rPr lang="en-US"/>
              <a:t>Drop ins</a:t>
            </a:r>
            <a:endParaRPr/>
          </a:p>
          <a:p>
            <a:pPr marL="223838" lvl="0" indent="-71438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SzPts val="2400"/>
              <a:buNone/>
            </a:pPr>
            <a:endParaRPr/>
          </a:p>
        </p:txBody>
      </p:sp>
      <p:pic>
        <p:nvPicPr>
          <p:cNvPr id="274" name="Google Shape;274;p33" descr="People - Small World Images"/>
          <p:cNvPicPr preferRelativeResize="0">
            <a:picLocks noGrp="1"/>
          </p:cNvPicPr>
          <p:nvPr>
            <p:ph type="body" idx="2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5408612" y="1987898"/>
            <a:ext cx="5852211" cy="3852705"/>
          </a:xfrm>
          <a:prstGeom prst="rect">
            <a:avLst/>
          </a:prstGeom>
          <a:noFill/>
          <a:ln>
            <a:noFill/>
          </a:ln>
        </p:spPr>
      </p:pic>
      <p:pic>
        <p:nvPicPr>
          <p:cNvPr id="275" name="Google Shape;275;p3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55612" y="241159"/>
            <a:ext cx="914400" cy="914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push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Google Shape;280;p34"/>
          <p:cNvSpPr txBox="1">
            <a:spLocks noGrp="1"/>
          </p:cNvSpPr>
          <p:nvPr>
            <p:ph type="title"/>
          </p:nvPr>
        </p:nvSpPr>
        <p:spPr>
          <a:xfrm>
            <a:off x="1522413" y="381000"/>
            <a:ext cx="9144001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SzPts val="4800"/>
              <a:buFont typeface="Corbel"/>
              <a:buNone/>
            </a:pPr>
            <a:r>
              <a:rPr lang="en-US" sz="4800" b="1">
                <a:solidFill>
                  <a:srgbClr val="FFFF00"/>
                </a:solidFill>
              </a:rPr>
              <a:t>Ongoing vs. end of season</a:t>
            </a:r>
            <a:endParaRPr/>
          </a:p>
        </p:txBody>
      </p:sp>
      <p:sp>
        <p:nvSpPr>
          <p:cNvPr id="281" name="Google Shape;281;p34"/>
          <p:cNvSpPr txBox="1">
            <a:spLocks noGrp="1"/>
          </p:cNvSpPr>
          <p:nvPr>
            <p:ph type="body" idx="1"/>
          </p:nvPr>
        </p:nvSpPr>
        <p:spPr>
          <a:xfrm>
            <a:off x="608013" y="1905001"/>
            <a:ext cx="5316368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23838" lvl="0" indent="-223838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400"/>
              <a:buChar char="•"/>
            </a:pPr>
            <a:r>
              <a:rPr lang="en-US"/>
              <a:t>Assessment/feedback/evaluation to be most effective must be a </a:t>
            </a:r>
            <a:r>
              <a:rPr lang="en-US">
                <a:solidFill>
                  <a:srgbClr val="FFFF00"/>
                </a:solidFill>
              </a:rPr>
              <a:t>“constant dialogue”</a:t>
            </a:r>
            <a:endParaRPr>
              <a:solidFill>
                <a:srgbClr val="FFFF00"/>
              </a:solidFill>
            </a:endParaRPr>
          </a:p>
          <a:p>
            <a:pPr marL="223838" lvl="0" indent="-223838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SzPts val="2400"/>
              <a:buChar char="•"/>
            </a:pPr>
            <a:r>
              <a:rPr lang="en-US"/>
              <a:t>Need to pick a point in time to have a “summative conversation” </a:t>
            </a:r>
            <a:endParaRPr/>
          </a:p>
          <a:p>
            <a:pPr marL="223838" lvl="0" indent="-223838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SzPts val="2400"/>
              <a:buChar char="•"/>
            </a:pPr>
            <a:r>
              <a:rPr lang="en-US"/>
              <a:t>Have all feedback mechanisms returned and results summarized</a:t>
            </a:r>
            <a:endParaRPr/>
          </a:p>
          <a:p>
            <a:pPr marL="223838" lvl="0" indent="-223838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SzPts val="2400"/>
              <a:buChar char="•"/>
            </a:pPr>
            <a:r>
              <a:rPr lang="en-US"/>
              <a:t>Quiet place/Adequate time needed to do this correctly. </a:t>
            </a:r>
            <a:endParaRPr/>
          </a:p>
        </p:txBody>
      </p:sp>
      <p:pic>
        <p:nvPicPr>
          <p:cNvPr id="282" name="Google Shape;282;p34" descr="Performance Appraisals | UNI Human Resource Services"/>
          <p:cNvPicPr preferRelativeResize="0">
            <a:picLocks noGrp="1"/>
          </p:cNvPicPr>
          <p:nvPr>
            <p:ph type="body" idx="2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7389812" y="2057400"/>
            <a:ext cx="3598862" cy="3666341"/>
          </a:xfrm>
          <a:prstGeom prst="rect">
            <a:avLst/>
          </a:prstGeom>
          <a:noFill/>
          <a:ln>
            <a:noFill/>
          </a:ln>
        </p:spPr>
      </p:pic>
      <p:pic>
        <p:nvPicPr>
          <p:cNvPr id="283" name="Google Shape;283;p3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79412" y="342901"/>
            <a:ext cx="914400" cy="914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push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Google Shape;288;p35"/>
          <p:cNvSpPr txBox="1">
            <a:spLocks noGrp="1"/>
          </p:cNvSpPr>
          <p:nvPr>
            <p:ph type="title"/>
          </p:nvPr>
        </p:nvSpPr>
        <p:spPr>
          <a:xfrm>
            <a:off x="1522412" y="457200"/>
            <a:ext cx="9372599" cy="167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SzPts val="4410"/>
              <a:buFont typeface="Corbel"/>
              <a:buNone/>
            </a:pPr>
            <a:r>
              <a:rPr lang="en-US" sz="4410" b="1">
                <a:solidFill>
                  <a:srgbClr val="FFFF00"/>
                </a:solidFill>
              </a:rPr>
              <a:t>Not just for each HC but for </a:t>
            </a:r>
            <a:br>
              <a:rPr lang="en-US" sz="4410" b="1">
                <a:solidFill>
                  <a:srgbClr val="FFFF00"/>
                </a:solidFill>
              </a:rPr>
            </a:br>
            <a:r>
              <a:rPr lang="en-US" sz="4410" b="1">
                <a:solidFill>
                  <a:srgbClr val="FFFF00"/>
                </a:solidFill>
              </a:rPr>
              <a:t>AC’s too, and ATC’s too! </a:t>
            </a:r>
            <a:br>
              <a:rPr lang="en-US" sz="3240"/>
            </a:br>
            <a:endParaRPr sz="3240"/>
          </a:p>
        </p:txBody>
      </p:sp>
      <p:sp>
        <p:nvSpPr>
          <p:cNvPr id="289" name="Google Shape;289;p35"/>
          <p:cNvSpPr txBox="1">
            <a:spLocks noGrp="1"/>
          </p:cNvSpPr>
          <p:nvPr>
            <p:ph type="body" idx="1"/>
          </p:nvPr>
        </p:nvSpPr>
        <p:spPr>
          <a:xfrm>
            <a:off x="227012" y="2133599"/>
            <a:ext cx="6172199" cy="4114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23838" lvl="0" indent="-223838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400"/>
              <a:buChar char="•"/>
            </a:pPr>
            <a:r>
              <a:rPr lang="en-US"/>
              <a:t>When you hear the word evaluation what comes to mind? </a:t>
            </a:r>
            <a:endParaRPr/>
          </a:p>
          <a:p>
            <a:pPr marL="223838" lvl="0" indent="-223838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SzPts val="2400"/>
              <a:buChar char="•"/>
            </a:pPr>
            <a:r>
              <a:rPr lang="en-US"/>
              <a:t>We </a:t>
            </a:r>
            <a:r>
              <a:rPr lang="en-US" b="1">
                <a:solidFill>
                  <a:srgbClr val="FFFF00"/>
                </a:solidFill>
              </a:rPr>
              <a:t>OWE</a:t>
            </a:r>
            <a:r>
              <a:rPr lang="en-US"/>
              <a:t> it to our staff to help them be their best. </a:t>
            </a:r>
            <a:endParaRPr/>
          </a:p>
          <a:p>
            <a:pPr marL="223838" lvl="0" indent="-223838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SzPts val="2400"/>
              <a:buChar char="•"/>
            </a:pPr>
            <a:r>
              <a:rPr lang="en-US"/>
              <a:t>Use of language is key here evaluation vs. assessment. Is it more than just mere words? </a:t>
            </a:r>
            <a:endParaRPr/>
          </a:p>
          <a:p>
            <a:pPr marL="223838" lvl="0" indent="-223838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SzPts val="2400"/>
              <a:buChar char="•"/>
            </a:pPr>
            <a:r>
              <a:rPr lang="en-US"/>
              <a:t>However you phrase it, the time needs to be set up as time to get better. </a:t>
            </a:r>
            <a:endParaRPr/>
          </a:p>
        </p:txBody>
      </p:sp>
      <p:pic>
        <p:nvPicPr>
          <p:cNvPr id="290" name="Google Shape;290;p35" descr="I'm Being Sued Over My Private Student Loans in Florida"/>
          <p:cNvPicPr preferRelativeResize="0">
            <a:picLocks noGrp="1"/>
          </p:cNvPicPr>
          <p:nvPr>
            <p:ph type="body" idx="2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7250896" y="2025163"/>
            <a:ext cx="4114800" cy="4114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91" name="Google Shape;291;p3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03212" y="381000"/>
            <a:ext cx="914400" cy="914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push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Google Shape;296;p36"/>
          <p:cNvSpPr txBox="1">
            <a:spLocks noGrp="1"/>
          </p:cNvSpPr>
          <p:nvPr>
            <p:ph type="title"/>
          </p:nvPr>
        </p:nvSpPr>
        <p:spPr>
          <a:xfrm>
            <a:off x="1141412" y="381000"/>
            <a:ext cx="10286999" cy="190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SzPts val="4000"/>
              <a:buFont typeface="Corbel"/>
              <a:buNone/>
            </a:pPr>
            <a:r>
              <a:rPr lang="en-US" sz="4000" b="1">
                <a:solidFill>
                  <a:srgbClr val="FFFF00"/>
                </a:solidFill>
              </a:rPr>
              <a:t>Where do kids </a:t>
            </a:r>
            <a:r>
              <a:rPr lang="en-US" sz="4000" b="1">
                <a:solidFill>
                  <a:srgbClr val="FF0000"/>
                </a:solidFill>
              </a:rPr>
              <a:t>fit</a:t>
            </a:r>
            <a:r>
              <a:rPr lang="en-US" sz="4000" b="1">
                <a:solidFill>
                  <a:srgbClr val="FFFF00"/>
                </a:solidFill>
              </a:rPr>
              <a:t> in the evaluation </a:t>
            </a:r>
            <a:br>
              <a:rPr lang="en-US" sz="4000" b="1">
                <a:solidFill>
                  <a:srgbClr val="FFFF00"/>
                </a:solidFill>
              </a:rPr>
            </a:br>
            <a:r>
              <a:rPr lang="en-US" sz="4000" b="1">
                <a:solidFill>
                  <a:srgbClr val="FFFF00"/>
                </a:solidFill>
              </a:rPr>
              <a:t>process? Parents?</a:t>
            </a:r>
            <a:br>
              <a:rPr lang="en-US" sz="4000" b="1">
                <a:solidFill>
                  <a:srgbClr val="FFFF00"/>
                </a:solidFill>
              </a:rPr>
            </a:br>
            <a:endParaRPr sz="4000" b="1">
              <a:solidFill>
                <a:srgbClr val="FFFF00"/>
              </a:solidFill>
            </a:endParaRPr>
          </a:p>
        </p:txBody>
      </p:sp>
      <p:sp>
        <p:nvSpPr>
          <p:cNvPr id="297" name="Google Shape;297;p36"/>
          <p:cNvSpPr txBox="1">
            <a:spLocks noGrp="1"/>
          </p:cNvSpPr>
          <p:nvPr>
            <p:ph type="body" idx="1"/>
          </p:nvPr>
        </p:nvSpPr>
        <p:spPr>
          <a:xfrm>
            <a:off x="531813" y="1905001"/>
            <a:ext cx="5392568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23838" lvl="0" indent="-223838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400"/>
              <a:buChar char="•"/>
            </a:pPr>
            <a:r>
              <a:rPr lang="en-US"/>
              <a:t>Or do they not fit in assessment?</a:t>
            </a:r>
            <a:endParaRPr/>
          </a:p>
          <a:p>
            <a:pPr marL="223838" lvl="0" indent="-223838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SzPts val="2400"/>
              <a:buChar char="•"/>
            </a:pPr>
            <a:r>
              <a:rPr lang="en-US"/>
              <a:t>You must decide</a:t>
            </a:r>
            <a:endParaRPr/>
          </a:p>
          <a:p>
            <a:pPr marL="223838" lvl="0" indent="-223838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SzPts val="2400"/>
              <a:buChar char="•"/>
            </a:pPr>
            <a:r>
              <a:rPr lang="en-US"/>
              <a:t>Electronic options</a:t>
            </a:r>
            <a:endParaRPr/>
          </a:p>
          <a:p>
            <a:pPr marL="223838" lvl="0" indent="-223838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SzPts val="2400"/>
              <a:buChar char="•"/>
            </a:pPr>
            <a:r>
              <a:rPr lang="en-US"/>
              <a:t>Individual senior exit interviews</a:t>
            </a:r>
            <a:endParaRPr/>
          </a:p>
          <a:p>
            <a:pPr marL="223838" lvl="0" indent="-223838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SzPts val="2400"/>
              <a:buChar char="•"/>
            </a:pPr>
            <a:r>
              <a:rPr lang="en-US"/>
              <a:t>Forum? </a:t>
            </a:r>
            <a:endParaRPr/>
          </a:p>
          <a:p>
            <a:pPr marL="223838" lvl="0" indent="-223838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SzPts val="2400"/>
              <a:buChar char="•"/>
            </a:pPr>
            <a:r>
              <a:rPr lang="en-US"/>
              <a:t>Notes from ongoing conversations</a:t>
            </a:r>
            <a:endParaRPr/>
          </a:p>
          <a:p>
            <a:pPr marL="223838" lvl="0" indent="-223838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SzPts val="2400"/>
              <a:buChar char="•"/>
            </a:pPr>
            <a:r>
              <a:rPr lang="en-US"/>
              <a:t>Is it not true that only the upset fill these out? </a:t>
            </a:r>
            <a:endParaRPr/>
          </a:p>
        </p:txBody>
      </p:sp>
      <p:pic>
        <p:nvPicPr>
          <p:cNvPr id="298" name="Google Shape;298;p36" descr="Fitting In At School | tutordoctorwny01"/>
          <p:cNvPicPr preferRelativeResize="0">
            <a:picLocks noGrp="1"/>
          </p:cNvPicPr>
          <p:nvPr>
            <p:ph type="body" idx="2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6478568" y="2095501"/>
            <a:ext cx="4978400" cy="3733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99" name="Google Shape;299;p3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79413" y="381000"/>
            <a:ext cx="914400" cy="914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push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Google Shape;305;p37"/>
          <p:cNvSpPr txBox="1">
            <a:spLocks noGrp="1"/>
          </p:cNvSpPr>
          <p:nvPr>
            <p:ph type="title"/>
          </p:nvPr>
        </p:nvSpPr>
        <p:spPr>
          <a:xfrm>
            <a:off x="1751012" y="533399"/>
            <a:ext cx="9067800" cy="1219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SzPts val="3959"/>
              <a:buFont typeface="Corbel"/>
              <a:buNone/>
            </a:pPr>
            <a:r>
              <a:rPr lang="en-US" sz="3959" b="1">
                <a:solidFill>
                  <a:srgbClr val="FFFF00"/>
                </a:solidFill>
              </a:rPr>
              <a:t>Need AD feedback both ways too. </a:t>
            </a:r>
            <a:br>
              <a:rPr lang="en-US" sz="3959" b="1">
                <a:solidFill>
                  <a:srgbClr val="FFFF00"/>
                </a:solidFill>
              </a:rPr>
            </a:br>
            <a:endParaRPr sz="3959" b="1">
              <a:solidFill>
                <a:srgbClr val="FFFF00"/>
              </a:solidFill>
            </a:endParaRPr>
          </a:p>
        </p:txBody>
      </p:sp>
      <p:sp>
        <p:nvSpPr>
          <p:cNvPr id="306" name="Google Shape;306;p37"/>
          <p:cNvSpPr txBox="1">
            <a:spLocks noGrp="1"/>
          </p:cNvSpPr>
          <p:nvPr>
            <p:ph type="body" idx="1"/>
          </p:nvPr>
        </p:nvSpPr>
        <p:spPr>
          <a:xfrm>
            <a:off x="531813" y="1905000"/>
            <a:ext cx="5392568" cy="42671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23838" lvl="0" indent="-223838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400"/>
              <a:buChar char="•"/>
            </a:pPr>
            <a:r>
              <a:rPr lang="en-US"/>
              <a:t>How courageous are you?</a:t>
            </a:r>
            <a:endParaRPr/>
          </a:p>
          <a:p>
            <a:pPr marL="223838" lvl="0" indent="-223838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SzPts val="2400"/>
              <a:buChar char="•"/>
            </a:pPr>
            <a:r>
              <a:rPr lang="en-US"/>
              <a:t>Is being teachable for your staff only?</a:t>
            </a:r>
            <a:endParaRPr/>
          </a:p>
          <a:p>
            <a:pPr marL="223838" lvl="0" indent="-223838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SzPts val="2400"/>
              <a:buChar char="•"/>
            </a:pPr>
            <a:r>
              <a:rPr lang="en-US"/>
              <a:t>How willing are you to receive feedback?</a:t>
            </a:r>
            <a:endParaRPr/>
          </a:p>
          <a:p>
            <a:pPr marL="223838" lvl="0" indent="-223838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SzPts val="2400"/>
              <a:buChar char="•"/>
            </a:pPr>
            <a:r>
              <a:rPr lang="en-US"/>
              <a:t>Question in the summative meeting. How are you and I doing? How can I make you more successful? </a:t>
            </a:r>
            <a:endParaRPr/>
          </a:p>
          <a:p>
            <a:pPr marL="223838" lvl="0" indent="-223838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SzPts val="2400"/>
              <a:buChar char="•"/>
            </a:pPr>
            <a:r>
              <a:rPr lang="en-US"/>
              <a:t>Deepen your working relationships. </a:t>
            </a:r>
            <a:endParaRPr/>
          </a:p>
          <a:p>
            <a:pPr marL="223838" lvl="0" indent="-223838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SzPts val="2400"/>
              <a:buChar char="•"/>
            </a:pPr>
            <a:r>
              <a:rPr lang="en-US"/>
              <a:t>Google form idea</a:t>
            </a:r>
            <a:endParaRPr/>
          </a:p>
        </p:txBody>
      </p:sp>
      <p:pic>
        <p:nvPicPr>
          <p:cNvPr id="307" name="Google Shape;307;p37" descr="Die hohe Kunst des Feedbacks: So gibst du deinen Kollegen bessere Rückmeldungen"/>
          <p:cNvPicPr preferRelativeResize="0">
            <a:picLocks noGrp="1"/>
          </p:cNvPicPr>
          <p:nvPr>
            <p:ph type="body" idx="2"/>
          </p:nvPr>
        </p:nvPicPr>
        <p:blipFill rotWithShape="1">
          <a:blip r:embed="rId3">
            <a:alphaModFix/>
          </a:blip>
          <a:srcRect l="17525" r="22597"/>
          <a:stretch/>
        </p:blipFill>
        <p:spPr>
          <a:xfrm>
            <a:off x="6856412" y="2133600"/>
            <a:ext cx="3962400" cy="3575823"/>
          </a:xfrm>
          <a:prstGeom prst="rect">
            <a:avLst/>
          </a:prstGeom>
          <a:noFill/>
          <a:ln>
            <a:noFill/>
          </a:ln>
        </p:spPr>
      </p:pic>
      <p:pic>
        <p:nvPicPr>
          <p:cNvPr id="308" name="Google Shape;308;p3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55612" y="304800"/>
            <a:ext cx="1066801" cy="10668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push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Google Shape;314;p38"/>
          <p:cNvSpPr txBox="1">
            <a:spLocks noGrp="1"/>
          </p:cNvSpPr>
          <p:nvPr>
            <p:ph type="title"/>
          </p:nvPr>
        </p:nvSpPr>
        <p:spPr>
          <a:xfrm>
            <a:off x="1522413" y="381000"/>
            <a:ext cx="9144001" cy="99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SzPts val="5400"/>
              <a:buFont typeface="Corbel"/>
              <a:buNone/>
            </a:pPr>
            <a:r>
              <a:rPr lang="en-US" sz="5400" b="1">
                <a:solidFill>
                  <a:srgbClr val="FFFF00"/>
                </a:solidFill>
              </a:rPr>
              <a:t>Quick Review</a:t>
            </a:r>
            <a:endParaRPr sz="5400" b="1">
              <a:solidFill>
                <a:srgbClr val="FFFF00"/>
              </a:solidFill>
            </a:endParaRPr>
          </a:p>
        </p:txBody>
      </p:sp>
      <p:sp>
        <p:nvSpPr>
          <p:cNvPr id="315" name="Google Shape;315;p38"/>
          <p:cNvSpPr txBox="1">
            <a:spLocks noGrp="1"/>
          </p:cNvSpPr>
          <p:nvPr>
            <p:ph type="body" idx="2"/>
          </p:nvPr>
        </p:nvSpPr>
        <p:spPr>
          <a:xfrm>
            <a:off x="684212" y="1828800"/>
            <a:ext cx="5275429" cy="44195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23838" lvl="0" indent="-223838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400"/>
              <a:buChar char="•"/>
            </a:pPr>
            <a:r>
              <a:rPr lang="en-US" b="1"/>
              <a:t>HIRING </a:t>
            </a:r>
            <a:r>
              <a:rPr lang="en-US"/>
              <a:t>is a </a:t>
            </a:r>
            <a:r>
              <a:rPr lang="en-US" b="1"/>
              <a:t>HUGE</a:t>
            </a:r>
            <a:r>
              <a:rPr lang="en-US"/>
              <a:t> opportunity</a:t>
            </a:r>
            <a:endParaRPr/>
          </a:p>
          <a:p>
            <a:pPr marL="223838" lvl="0" indent="-223838" algn="l" rtl="0">
              <a:lnSpc>
                <a:spcPct val="80000"/>
              </a:lnSpc>
              <a:spcBef>
                <a:spcPts val="1800"/>
              </a:spcBef>
              <a:spcAft>
                <a:spcPts val="0"/>
              </a:spcAft>
              <a:buSzPts val="2400"/>
              <a:buChar char="•"/>
            </a:pPr>
            <a:r>
              <a:rPr lang="en-US"/>
              <a:t>It is about </a:t>
            </a:r>
            <a:r>
              <a:rPr lang="en-US" b="1"/>
              <a:t>KIDS</a:t>
            </a:r>
            <a:r>
              <a:rPr lang="en-US"/>
              <a:t> beginning to end. </a:t>
            </a:r>
            <a:endParaRPr/>
          </a:p>
          <a:p>
            <a:pPr marL="223838" lvl="0" indent="-223838" algn="l" rtl="0">
              <a:lnSpc>
                <a:spcPct val="80000"/>
              </a:lnSpc>
              <a:spcBef>
                <a:spcPts val="1800"/>
              </a:spcBef>
              <a:spcAft>
                <a:spcPts val="0"/>
              </a:spcAft>
              <a:buSzPts val="2400"/>
              <a:buChar char="•"/>
            </a:pPr>
            <a:r>
              <a:rPr lang="en-US"/>
              <a:t>Have a clear process</a:t>
            </a:r>
            <a:endParaRPr/>
          </a:p>
          <a:p>
            <a:pPr marL="223838" lvl="0" indent="-223838" algn="l" rtl="0">
              <a:lnSpc>
                <a:spcPct val="80000"/>
              </a:lnSpc>
              <a:spcBef>
                <a:spcPts val="1800"/>
              </a:spcBef>
              <a:spcAft>
                <a:spcPts val="0"/>
              </a:spcAft>
              <a:buSzPts val="2400"/>
              <a:buChar char="•"/>
            </a:pPr>
            <a:r>
              <a:rPr lang="en-US"/>
              <a:t>Decide who is involved in the process</a:t>
            </a:r>
            <a:endParaRPr/>
          </a:p>
          <a:p>
            <a:pPr marL="223838" lvl="0" indent="-223838" algn="l" rtl="0">
              <a:lnSpc>
                <a:spcPct val="80000"/>
              </a:lnSpc>
              <a:spcBef>
                <a:spcPts val="1800"/>
              </a:spcBef>
              <a:spcAft>
                <a:spcPts val="0"/>
              </a:spcAft>
              <a:buSzPts val="2400"/>
              <a:buChar char="•"/>
            </a:pPr>
            <a:r>
              <a:rPr lang="en-US"/>
              <a:t>Background check like a champ</a:t>
            </a:r>
            <a:endParaRPr/>
          </a:p>
          <a:p>
            <a:pPr marL="223838" lvl="0" indent="-223838" algn="l" rtl="0">
              <a:lnSpc>
                <a:spcPct val="80000"/>
              </a:lnSpc>
              <a:spcBef>
                <a:spcPts val="1800"/>
              </a:spcBef>
              <a:spcAft>
                <a:spcPts val="0"/>
              </a:spcAft>
              <a:buSzPts val="2400"/>
              <a:buChar char="•"/>
            </a:pPr>
            <a:r>
              <a:rPr lang="en-US"/>
              <a:t>Who makes the final decision?</a:t>
            </a:r>
            <a:endParaRPr/>
          </a:p>
          <a:p>
            <a:pPr marL="223838" lvl="0" indent="-223838" algn="l" rtl="0">
              <a:lnSpc>
                <a:spcPct val="80000"/>
              </a:lnSpc>
              <a:spcBef>
                <a:spcPts val="1800"/>
              </a:spcBef>
              <a:spcAft>
                <a:spcPts val="0"/>
              </a:spcAft>
              <a:buSzPts val="2400"/>
              <a:buChar char="•"/>
            </a:pPr>
            <a:r>
              <a:rPr lang="en-US"/>
              <a:t>Win the day with your process</a:t>
            </a:r>
            <a:endParaRPr/>
          </a:p>
          <a:p>
            <a:pPr marL="223838" lvl="0" indent="-223838" algn="l" rtl="0">
              <a:lnSpc>
                <a:spcPct val="80000"/>
              </a:lnSpc>
              <a:spcBef>
                <a:spcPts val="1800"/>
              </a:spcBef>
              <a:spcAft>
                <a:spcPts val="0"/>
              </a:spcAft>
              <a:buSzPts val="2400"/>
              <a:buChar char="•"/>
            </a:pPr>
            <a:r>
              <a:rPr lang="en-US"/>
              <a:t>Onboard well with clear expectations</a:t>
            </a:r>
            <a:endParaRPr/>
          </a:p>
        </p:txBody>
      </p:sp>
      <p:sp>
        <p:nvSpPr>
          <p:cNvPr id="316" name="Google Shape;316;p38"/>
          <p:cNvSpPr txBox="1">
            <a:spLocks noGrp="1"/>
          </p:cNvSpPr>
          <p:nvPr>
            <p:ph type="body" idx="1"/>
          </p:nvPr>
        </p:nvSpPr>
        <p:spPr>
          <a:xfrm>
            <a:off x="6246812" y="1905000"/>
            <a:ext cx="5562600" cy="40385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23838" lvl="0" indent="-223838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400"/>
              <a:buChar char="•"/>
            </a:pPr>
            <a:r>
              <a:rPr lang="en-US"/>
              <a:t>What exactly are you evaluating and assessing?</a:t>
            </a:r>
            <a:endParaRPr/>
          </a:p>
          <a:p>
            <a:pPr marL="223838" lvl="0" indent="-223838" algn="l" rtl="0">
              <a:lnSpc>
                <a:spcPct val="80000"/>
              </a:lnSpc>
              <a:spcBef>
                <a:spcPts val="1800"/>
              </a:spcBef>
              <a:spcAft>
                <a:spcPts val="0"/>
              </a:spcAft>
              <a:buSzPts val="2400"/>
              <a:buChar char="•"/>
            </a:pPr>
            <a:r>
              <a:rPr lang="en-US"/>
              <a:t>How broad to throw the net?</a:t>
            </a:r>
            <a:endParaRPr/>
          </a:p>
          <a:p>
            <a:pPr marL="223838" lvl="0" indent="-223838" algn="l" rtl="0">
              <a:lnSpc>
                <a:spcPct val="80000"/>
              </a:lnSpc>
              <a:spcBef>
                <a:spcPts val="1800"/>
              </a:spcBef>
              <a:spcAft>
                <a:spcPts val="0"/>
              </a:spcAft>
              <a:buSzPts val="2400"/>
              <a:buChar char="•"/>
            </a:pPr>
            <a:r>
              <a:rPr lang="en-US"/>
              <a:t>Ongoing vs. end of season</a:t>
            </a:r>
            <a:endParaRPr/>
          </a:p>
          <a:p>
            <a:pPr marL="223838" lvl="0" indent="-223838" algn="l" rtl="0">
              <a:lnSpc>
                <a:spcPct val="80000"/>
              </a:lnSpc>
              <a:spcBef>
                <a:spcPts val="1800"/>
              </a:spcBef>
              <a:spcAft>
                <a:spcPts val="0"/>
              </a:spcAft>
              <a:buSzPts val="2400"/>
              <a:buChar char="•"/>
            </a:pPr>
            <a:r>
              <a:rPr lang="en-US"/>
              <a:t>Not just for each HC but for AC’s too and ATC’s too. </a:t>
            </a:r>
            <a:endParaRPr/>
          </a:p>
          <a:p>
            <a:pPr marL="223838" lvl="0" indent="-223838" algn="l" rtl="0">
              <a:lnSpc>
                <a:spcPct val="80000"/>
              </a:lnSpc>
              <a:spcBef>
                <a:spcPts val="1800"/>
              </a:spcBef>
              <a:spcAft>
                <a:spcPts val="0"/>
              </a:spcAft>
              <a:buSzPts val="2400"/>
              <a:buChar char="•"/>
            </a:pPr>
            <a:r>
              <a:rPr lang="en-US"/>
              <a:t>Where do kids fit in the evaluation process? Parents?</a:t>
            </a:r>
            <a:endParaRPr/>
          </a:p>
          <a:p>
            <a:pPr marL="223838" lvl="0" indent="-223838" algn="l" rtl="0">
              <a:lnSpc>
                <a:spcPct val="80000"/>
              </a:lnSpc>
              <a:spcBef>
                <a:spcPts val="1800"/>
              </a:spcBef>
              <a:spcAft>
                <a:spcPts val="0"/>
              </a:spcAft>
              <a:buSzPts val="2400"/>
              <a:buChar char="•"/>
            </a:pPr>
            <a:r>
              <a:rPr lang="en-US"/>
              <a:t>Need AD feedback both ways too. </a:t>
            </a:r>
            <a:endParaRPr/>
          </a:p>
          <a:p>
            <a:pPr marL="223838" lvl="0" indent="-71438" algn="l" rtl="0">
              <a:lnSpc>
                <a:spcPct val="80000"/>
              </a:lnSpc>
              <a:spcBef>
                <a:spcPts val="1800"/>
              </a:spcBef>
              <a:spcAft>
                <a:spcPts val="0"/>
              </a:spcAft>
              <a:buSzPts val="2400"/>
              <a:buNone/>
            </a:pPr>
            <a:endParaRPr/>
          </a:p>
        </p:txBody>
      </p:sp>
      <p:pic>
        <p:nvPicPr>
          <p:cNvPr id="317" name="Google Shape;317;p3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60412" y="381000"/>
            <a:ext cx="914400" cy="914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push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" name="Google Shape;323;p39"/>
          <p:cNvSpPr txBox="1">
            <a:spLocks noGrp="1"/>
          </p:cNvSpPr>
          <p:nvPr>
            <p:ph type="title"/>
          </p:nvPr>
        </p:nvSpPr>
        <p:spPr>
          <a:xfrm>
            <a:off x="1522413" y="1447800"/>
            <a:ext cx="9144001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SzPts val="9600"/>
              <a:buFont typeface="Corbel"/>
              <a:buNone/>
            </a:pPr>
            <a:r>
              <a:rPr lang="en-US" sz="9600" b="1">
                <a:solidFill>
                  <a:srgbClr val="FFFF00"/>
                </a:solidFill>
              </a:rPr>
              <a:t>Questions? </a:t>
            </a:r>
            <a:endParaRPr sz="9600" b="1">
              <a:solidFill>
                <a:srgbClr val="FFFF00"/>
              </a:solidFill>
            </a:endParaRPr>
          </a:p>
        </p:txBody>
      </p:sp>
      <p:pic>
        <p:nvPicPr>
          <p:cNvPr id="324" name="Google Shape;324;p3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180012" y="4191000"/>
            <a:ext cx="1905000" cy="1905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push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Google Shape;330;p40"/>
          <p:cNvSpPr txBox="1">
            <a:spLocks noGrp="1"/>
          </p:cNvSpPr>
          <p:nvPr>
            <p:ph type="title"/>
          </p:nvPr>
        </p:nvSpPr>
        <p:spPr>
          <a:xfrm>
            <a:off x="1522413" y="381000"/>
            <a:ext cx="9144001" cy="76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SzPts val="4800"/>
              <a:buFont typeface="Corbel"/>
              <a:buNone/>
            </a:pPr>
            <a:r>
              <a:rPr lang="en-US" sz="4800" b="1">
                <a:solidFill>
                  <a:srgbClr val="FFFF00"/>
                </a:solidFill>
              </a:rPr>
              <a:t>For more information contact:</a:t>
            </a:r>
            <a:endParaRPr sz="4800" b="1">
              <a:solidFill>
                <a:srgbClr val="FFFF00"/>
              </a:solidFill>
            </a:endParaRPr>
          </a:p>
        </p:txBody>
      </p:sp>
      <p:sp>
        <p:nvSpPr>
          <p:cNvPr id="331" name="Google Shape;331;p40"/>
          <p:cNvSpPr txBox="1">
            <a:spLocks noGrp="1"/>
          </p:cNvSpPr>
          <p:nvPr>
            <p:ph type="body" idx="1"/>
          </p:nvPr>
        </p:nvSpPr>
        <p:spPr>
          <a:xfrm>
            <a:off x="1504781" y="1905001"/>
            <a:ext cx="551031" cy="5333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endParaRPr sz="2800" b="1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endParaRPr sz="2000"/>
          </a:p>
        </p:txBody>
      </p:sp>
      <p:sp>
        <p:nvSpPr>
          <p:cNvPr id="332" name="Google Shape;332;p40"/>
          <p:cNvSpPr txBox="1">
            <a:spLocks noGrp="1"/>
          </p:cNvSpPr>
          <p:nvPr>
            <p:ph type="body" idx="2"/>
          </p:nvPr>
        </p:nvSpPr>
        <p:spPr>
          <a:xfrm>
            <a:off x="684212" y="1371601"/>
            <a:ext cx="10972800" cy="525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lang="en-US" sz="2000" b="1" dirty="0">
                <a:solidFill>
                  <a:srgbClr val="FFFF00"/>
                </a:solidFill>
              </a:rPr>
              <a:t>Kevin Bryant</a:t>
            </a:r>
            <a:r>
              <a:rPr lang="en-US" sz="2000" b="1" dirty="0"/>
              <a:t>, PhD, CMAA </a:t>
            </a:r>
            <a:endParaRPr dirty="0"/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lang="en-US" sz="2000" dirty="0"/>
              <a:t>District Athletic Director, Redmond School District, Redmond, OR. </a:t>
            </a:r>
            <a:endParaRPr dirty="0"/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lang="en-US" sz="2000" dirty="0"/>
              <a:t>Cell: 503-515-5847</a:t>
            </a:r>
            <a:endParaRPr dirty="0"/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lang="en-US" sz="2000" u="sng" dirty="0">
                <a:solidFill>
                  <a:schemeClr val="hlink"/>
                </a:solidFill>
                <a:hlinkClick r:id="rId3"/>
              </a:rPr>
              <a:t>Kevin.bryant@redmondschools.org</a:t>
            </a:r>
            <a:endParaRPr sz="2000" dirty="0"/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endParaRPr sz="2000" dirty="0"/>
          </a:p>
          <a:p>
            <a:pPr marL="0" lvl="0" indent="0" algn="ctr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lang="en-US" sz="2000" b="1" dirty="0">
                <a:solidFill>
                  <a:srgbClr val="FFFF00"/>
                </a:solidFill>
              </a:rPr>
              <a:t>Nathan Stanley</a:t>
            </a:r>
            <a:endParaRPr dirty="0"/>
          </a:p>
          <a:p>
            <a:pPr marL="0" lvl="0" indent="0" algn="ctr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lang="en-US" sz="2000" dirty="0"/>
              <a:t>AD/Vice-Principal</a:t>
            </a:r>
            <a:endParaRPr dirty="0"/>
          </a:p>
          <a:p>
            <a:pPr marL="0" lvl="0" indent="0" algn="ctr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lang="en-US" sz="2000" dirty="0"/>
              <a:t>Lakeridge High School</a:t>
            </a:r>
            <a:endParaRPr sz="2000" dirty="0"/>
          </a:p>
          <a:p>
            <a:pPr marL="0" lvl="0" indent="0" algn="ctr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US" sz="2000" u="sng" dirty="0">
                <a:solidFill>
                  <a:schemeClr val="hlink"/>
                </a:solidFill>
                <a:hlinkClick r:id="rId4"/>
              </a:rPr>
              <a:t>stanleyn@loswego.k12.or.us</a:t>
            </a:r>
            <a:r>
              <a:rPr lang="en-US" sz="2000" dirty="0">
                <a:solidFill>
                  <a:srgbClr val="FFFFFF"/>
                </a:solidFill>
              </a:rPr>
              <a:t> </a:t>
            </a:r>
            <a:endParaRPr sz="2000" dirty="0"/>
          </a:p>
          <a:p>
            <a:pPr marL="0" lvl="0" indent="0" algn="ctr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endParaRPr sz="2000" dirty="0"/>
          </a:p>
          <a:p>
            <a:pPr marL="0" lvl="0" indent="0" algn="ctr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endParaRPr sz="2000" dirty="0"/>
          </a:p>
          <a:p>
            <a:pPr marL="0" lvl="0" indent="0" algn="ctr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lang="en-US" sz="2000" b="1" dirty="0">
                <a:solidFill>
                  <a:srgbClr val="FFFF00"/>
                </a:solidFill>
              </a:rPr>
              <a:t>Kris Welch</a:t>
            </a:r>
            <a:r>
              <a:rPr lang="en-US" sz="2000" b="1" dirty="0">
                <a:solidFill>
                  <a:schemeClr val="bg1"/>
                </a:solidFill>
              </a:rPr>
              <a:t>, CMAA, CIC</a:t>
            </a:r>
            <a:endParaRPr dirty="0">
              <a:solidFill>
                <a:schemeClr val="bg1"/>
              </a:solidFill>
            </a:endParaRPr>
          </a:p>
          <a:p>
            <a:pPr marL="0" lvl="0" indent="0" algn="ctr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lang="en-US" sz="2000" dirty="0"/>
              <a:t>Assistant Executive Director, OSAA</a:t>
            </a:r>
            <a:endParaRPr sz="2000" dirty="0"/>
          </a:p>
          <a:p>
            <a:pPr marL="0" lvl="0" indent="0" algn="ctr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lang="en-US" sz="2000" u="sng" dirty="0">
                <a:solidFill>
                  <a:schemeClr val="hlink"/>
                </a:solidFill>
                <a:hlinkClick r:id="rId5"/>
              </a:rPr>
              <a:t>krisw@osaa.org</a:t>
            </a:r>
            <a:r>
              <a:rPr lang="en-US" sz="2000" dirty="0"/>
              <a:t> </a:t>
            </a:r>
            <a:endParaRPr sz="2000" dirty="0"/>
          </a:p>
          <a:p>
            <a:pPr marL="0" lvl="0" indent="0" algn="ctr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endParaRPr sz="2000" dirty="0"/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endParaRPr dirty="0"/>
          </a:p>
        </p:txBody>
      </p:sp>
    </p:spTree>
  </p:cSld>
  <p:clrMapOvr>
    <a:masterClrMapping/>
  </p:clrMapOvr>
  <p:transition spd="slow">
    <p:push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5"/>
          <p:cNvSpPr txBox="1">
            <a:spLocks noGrp="1"/>
          </p:cNvSpPr>
          <p:nvPr>
            <p:ph type="title"/>
          </p:nvPr>
        </p:nvSpPr>
        <p:spPr>
          <a:xfrm>
            <a:off x="1522413" y="381000"/>
            <a:ext cx="9144001" cy="106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SzPts val="4400"/>
              <a:buFont typeface="Corbel"/>
              <a:buNone/>
            </a:pPr>
            <a:r>
              <a:rPr lang="en-US" sz="4400" b="1">
                <a:solidFill>
                  <a:srgbClr val="FFFF00"/>
                </a:solidFill>
              </a:rPr>
              <a:t>What is art and what is science? </a:t>
            </a:r>
            <a:endParaRPr sz="4400" b="1">
              <a:solidFill>
                <a:srgbClr val="FFFF00"/>
              </a:solidFill>
            </a:endParaRPr>
          </a:p>
        </p:txBody>
      </p:sp>
      <p:sp>
        <p:nvSpPr>
          <p:cNvPr id="105" name="Google Shape;105;p15"/>
          <p:cNvSpPr txBox="1">
            <a:spLocks noGrp="1"/>
          </p:cNvSpPr>
          <p:nvPr>
            <p:ph type="body" idx="1"/>
          </p:nvPr>
        </p:nvSpPr>
        <p:spPr>
          <a:xfrm>
            <a:off x="1504781" y="1905001"/>
            <a:ext cx="4419599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</a:pPr>
            <a:r>
              <a:rPr lang="en-US" sz="3200" b="1" u="sng"/>
              <a:t>Science</a:t>
            </a:r>
            <a:endParaRPr/>
          </a:p>
          <a:p>
            <a:pPr marL="463550" lvl="1" indent="-231775" algn="l" rtl="0">
              <a:lnSpc>
                <a:spcPct val="80000"/>
              </a:lnSpc>
              <a:spcBef>
                <a:spcPts val="1200"/>
              </a:spcBef>
              <a:spcAft>
                <a:spcPts val="0"/>
              </a:spcAft>
              <a:buSzPts val="2000"/>
              <a:buChar char="•"/>
            </a:pPr>
            <a:r>
              <a:rPr lang="en-US"/>
              <a:t>What is known about the process</a:t>
            </a:r>
            <a:endParaRPr/>
          </a:p>
          <a:p>
            <a:pPr marL="463550" lvl="1" indent="-231775" algn="l" rtl="0">
              <a:lnSpc>
                <a:spcPct val="80000"/>
              </a:lnSpc>
              <a:spcBef>
                <a:spcPts val="1200"/>
              </a:spcBef>
              <a:spcAft>
                <a:spcPts val="0"/>
              </a:spcAft>
              <a:buSzPts val="2000"/>
              <a:buChar char="•"/>
            </a:pPr>
            <a:r>
              <a:rPr lang="en-US"/>
              <a:t>Timeline</a:t>
            </a:r>
            <a:endParaRPr/>
          </a:p>
          <a:p>
            <a:pPr marL="463550" lvl="1" indent="-231775" algn="l" rtl="0">
              <a:lnSpc>
                <a:spcPct val="80000"/>
              </a:lnSpc>
              <a:spcBef>
                <a:spcPts val="1200"/>
              </a:spcBef>
              <a:spcAft>
                <a:spcPts val="0"/>
              </a:spcAft>
              <a:buSzPts val="2000"/>
              <a:buChar char="•"/>
            </a:pPr>
            <a:r>
              <a:rPr lang="en-US"/>
              <a:t>Job description </a:t>
            </a:r>
            <a:endParaRPr/>
          </a:p>
          <a:p>
            <a:pPr marL="463550" lvl="1" indent="-231775" algn="l" rtl="0">
              <a:lnSpc>
                <a:spcPct val="80000"/>
              </a:lnSpc>
              <a:spcBef>
                <a:spcPts val="1200"/>
              </a:spcBef>
              <a:spcAft>
                <a:spcPts val="0"/>
              </a:spcAft>
              <a:buSzPts val="2000"/>
              <a:buChar char="•"/>
            </a:pPr>
            <a:r>
              <a:rPr lang="en-US"/>
              <a:t>Process</a:t>
            </a:r>
            <a:endParaRPr/>
          </a:p>
          <a:p>
            <a:pPr marL="463550" lvl="1" indent="-231775" algn="l" rtl="0">
              <a:lnSpc>
                <a:spcPct val="80000"/>
              </a:lnSpc>
              <a:spcBef>
                <a:spcPts val="1200"/>
              </a:spcBef>
              <a:spcAft>
                <a:spcPts val="0"/>
              </a:spcAft>
              <a:buSzPts val="2000"/>
              <a:buChar char="•"/>
            </a:pPr>
            <a:r>
              <a:rPr lang="en-US"/>
              <a:t>Advertising </a:t>
            </a:r>
            <a:endParaRPr/>
          </a:p>
          <a:p>
            <a:pPr marL="463550" lvl="1" indent="-231775" algn="l" rtl="0">
              <a:lnSpc>
                <a:spcPct val="80000"/>
              </a:lnSpc>
              <a:spcBef>
                <a:spcPts val="1200"/>
              </a:spcBef>
              <a:spcAft>
                <a:spcPts val="0"/>
              </a:spcAft>
              <a:buSzPts val="2000"/>
              <a:buChar char="•"/>
            </a:pPr>
            <a:r>
              <a:rPr lang="en-US"/>
              <a:t>Teaching a part of this job?</a:t>
            </a:r>
            <a:endParaRPr/>
          </a:p>
          <a:p>
            <a:pPr marL="463550" lvl="1" indent="-231775" algn="l" rtl="0">
              <a:lnSpc>
                <a:spcPct val="80000"/>
              </a:lnSpc>
              <a:spcBef>
                <a:spcPts val="1200"/>
              </a:spcBef>
              <a:spcAft>
                <a:spcPts val="0"/>
              </a:spcAft>
              <a:buSzPts val="2000"/>
              <a:buChar char="•"/>
            </a:pPr>
            <a:r>
              <a:rPr lang="en-US"/>
              <a:t>Interview team/process</a:t>
            </a:r>
            <a:endParaRPr/>
          </a:p>
          <a:p>
            <a:pPr marL="463550" lvl="1" indent="-231775" algn="l" rtl="0">
              <a:lnSpc>
                <a:spcPct val="80000"/>
              </a:lnSpc>
              <a:spcBef>
                <a:spcPts val="1200"/>
              </a:spcBef>
              <a:spcAft>
                <a:spcPts val="0"/>
              </a:spcAft>
              <a:buSzPts val="2000"/>
              <a:buChar char="•"/>
            </a:pPr>
            <a:r>
              <a:rPr lang="en-US"/>
              <a:t>Check references </a:t>
            </a:r>
            <a:endParaRPr/>
          </a:p>
          <a:p>
            <a:pPr marL="463550" lvl="1" indent="-231775" algn="l" rtl="0">
              <a:lnSpc>
                <a:spcPct val="80000"/>
              </a:lnSpc>
              <a:spcBef>
                <a:spcPts val="1200"/>
              </a:spcBef>
              <a:spcAft>
                <a:spcPts val="0"/>
              </a:spcAft>
              <a:buSzPts val="2000"/>
              <a:buChar char="•"/>
            </a:pPr>
            <a:r>
              <a:rPr lang="en-US"/>
              <a:t>Decision </a:t>
            </a:r>
            <a:endParaRPr/>
          </a:p>
        </p:txBody>
      </p:sp>
      <p:sp>
        <p:nvSpPr>
          <p:cNvPr id="106" name="Google Shape;106;p15"/>
          <p:cNvSpPr txBox="1">
            <a:spLocks noGrp="1"/>
          </p:cNvSpPr>
          <p:nvPr>
            <p:ph type="body" idx="2"/>
          </p:nvPr>
        </p:nvSpPr>
        <p:spPr>
          <a:xfrm>
            <a:off x="6229183" y="1905001"/>
            <a:ext cx="44196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</a:pPr>
            <a:r>
              <a:rPr lang="en-US" sz="3200" b="1" u="sng"/>
              <a:t>Art </a:t>
            </a:r>
            <a:endParaRPr/>
          </a:p>
          <a:p>
            <a:pPr marL="463550" lvl="1" indent="-231775" algn="l" rtl="0">
              <a:lnSpc>
                <a:spcPct val="80000"/>
              </a:lnSpc>
              <a:spcBef>
                <a:spcPts val="1200"/>
              </a:spcBef>
              <a:spcAft>
                <a:spcPts val="0"/>
              </a:spcAft>
              <a:buSzPts val="2000"/>
              <a:buChar char="•"/>
            </a:pPr>
            <a:r>
              <a:rPr lang="en-US"/>
              <a:t>Creative piece of the process</a:t>
            </a:r>
            <a:endParaRPr/>
          </a:p>
          <a:p>
            <a:pPr marL="463550" lvl="1" indent="-231775" algn="l" rtl="0">
              <a:lnSpc>
                <a:spcPct val="80000"/>
              </a:lnSpc>
              <a:spcBef>
                <a:spcPts val="1200"/>
              </a:spcBef>
              <a:spcAft>
                <a:spcPts val="0"/>
              </a:spcAft>
              <a:buSzPts val="2000"/>
              <a:buChar char="•"/>
            </a:pPr>
            <a:r>
              <a:rPr lang="en-US"/>
              <a:t>Short list you keep </a:t>
            </a:r>
            <a:endParaRPr/>
          </a:p>
          <a:p>
            <a:pPr marL="463550" lvl="1" indent="-231775" algn="l" rtl="0">
              <a:lnSpc>
                <a:spcPct val="80000"/>
              </a:lnSpc>
              <a:spcBef>
                <a:spcPts val="1200"/>
              </a:spcBef>
              <a:spcAft>
                <a:spcPts val="0"/>
              </a:spcAft>
              <a:buSzPts val="2000"/>
              <a:buChar char="•"/>
            </a:pPr>
            <a:r>
              <a:rPr lang="en-US"/>
              <a:t>Who do we know that might know someone?</a:t>
            </a:r>
            <a:endParaRPr/>
          </a:p>
          <a:p>
            <a:pPr marL="463550" lvl="1" indent="-231775" algn="l" rtl="0">
              <a:lnSpc>
                <a:spcPct val="80000"/>
              </a:lnSpc>
              <a:spcBef>
                <a:spcPts val="1200"/>
              </a:spcBef>
              <a:spcAft>
                <a:spcPts val="0"/>
              </a:spcAft>
              <a:buSzPts val="2000"/>
              <a:buChar char="•"/>
            </a:pPr>
            <a:r>
              <a:rPr lang="en-US"/>
              <a:t>Interview questions (offbeat)</a:t>
            </a:r>
            <a:endParaRPr/>
          </a:p>
          <a:p>
            <a:pPr marL="463550" lvl="1" indent="-231775" algn="l" rtl="0">
              <a:lnSpc>
                <a:spcPct val="80000"/>
              </a:lnSpc>
              <a:spcBef>
                <a:spcPts val="1200"/>
              </a:spcBef>
              <a:spcAft>
                <a:spcPts val="0"/>
              </a:spcAft>
              <a:buSzPts val="2000"/>
              <a:buChar char="•"/>
            </a:pPr>
            <a:r>
              <a:rPr lang="en-US"/>
              <a:t>Knowing all you can from a variety of sources</a:t>
            </a:r>
            <a:endParaRPr/>
          </a:p>
          <a:p>
            <a:pPr marL="463550" lvl="1" indent="-231775" algn="l" rtl="0">
              <a:lnSpc>
                <a:spcPct val="80000"/>
              </a:lnSpc>
              <a:spcBef>
                <a:spcPts val="1200"/>
              </a:spcBef>
              <a:spcAft>
                <a:spcPts val="0"/>
              </a:spcAft>
              <a:buSzPts val="2000"/>
              <a:buChar char="•"/>
            </a:pPr>
            <a:r>
              <a:rPr lang="en-US"/>
              <a:t>Create ownership in the hire </a:t>
            </a:r>
            <a:endParaRPr/>
          </a:p>
          <a:p>
            <a:pPr marL="463550" lvl="1" indent="-231775" algn="l" rtl="0">
              <a:lnSpc>
                <a:spcPct val="80000"/>
              </a:lnSpc>
              <a:spcBef>
                <a:spcPts val="1200"/>
              </a:spcBef>
              <a:spcAft>
                <a:spcPts val="0"/>
              </a:spcAft>
              <a:buSzPts val="2000"/>
              <a:buChar char="•"/>
            </a:pPr>
            <a:r>
              <a:rPr lang="en-US"/>
              <a:t>Don’t “settle” get the best for your program </a:t>
            </a:r>
            <a:endParaRPr/>
          </a:p>
          <a:p>
            <a:pPr marL="463550" lvl="1" indent="-104775" algn="l" rtl="0">
              <a:lnSpc>
                <a:spcPct val="80000"/>
              </a:lnSpc>
              <a:spcBef>
                <a:spcPts val="1200"/>
              </a:spcBef>
              <a:spcAft>
                <a:spcPts val="0"/>
              </a:spcAft>
              <a:buSzPts val="2000"/>
              <a:buNone/>
            </a:pPr>
            <a:endParaRPr/>
          </a:p>
          <a:p>
            <a:pPr marL="463550" lvl="1" indent="-104775" algn="l" rtl="0">
              <a:lnSpc>
                <a:spcPct val="80000"/>
              </a:lnSpc>
              <a:spcBef>
                <a:spcPts val="1200"/>
              </a:spcBef>
              <a:spcAft>
                <a:spcPts val="0"/>
              </a:spcAft>
              <a:buSzPts val="2000"/>
              <a:buNone/>
            </a:pPr>
            <a:endParaRPr/>
          </a:p>
          <a:p>
            <a:pPr marL="463550" lvl="1" indent="-104775" algn="l" rtl="0">
              <a:lnSpc>
                <a:spcPct val="80000"/>
              </a:lnSpc>
              <a:spcBef>
                <a:spcPts val="1200"/>
              </a:spcBef>
              <a:spcAft>
                <a:spcPts val="0"/>
              </a:spcAft>
              <a:buSzPts val="2000"/>
              <a:buNone/>
            </a:pPr>
            <a:endParaRPr/>
          </a:p>
        </p:txBody>
      </p:sp>
      <p:pic>
        <p:nvPicPr>
          <p:cNvPr id="107" name="Google Shape;107;p1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55612" y="457200"/>
            <a:ext cx="914400" cy="914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push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16"/>
          <p:cNvSpPr txBox="1">
            <a:spLocks noGrp="1"/>
          </p:cNvSpPr>
          <p:nvPr>
            <p:ph type="title"/>
          </p:nvPr>
        </p:nvSpPr>
        <p:spPr>
          <a:xfrm>
            <a:off x="1522413" y="381000"/>
            <a:ext cx="9144001" cy="13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SzPts val="3600"/>
              <a:buFont typeface="Corbel"/>
              <a:buNone/>
            </a:pPr>
            <a:r>
              <a:rPr lang="en-US" b="1">
                <a:solidFill>
                  <a:srgbClr val="FFFF00"/>
                </a:solidFill>
              </a:rPr>
              <a:t>Hiring coaches is a critically important skill/responsibility/opportunity</a:t>
            </a:r>
            <a:endParaRPr b="1">
              <a:solidFill>
                <a:srgbClr val="FFFF00"/>
              </a:solidFill>
            </a:endParaRPr>
          </a:p>
        </p:txBody>
      </p:sp>
      <p:sp>
        <p:nvSpPr>
          <p:cNvPr id="114" name="Google Shape;114;p16"/>
          <p:cNvSpPr txBox="1">
            <a:spLocks noGrp="1"/>
          </p:cNvSpPr>
          <p:nvPr>
            <p:ph type="body" idx="1"/>
          </p:nvPr>
        </p:nvSpPr>
        <p:spPr>
          <a:xfrm>
            <a:off x="760412" y="1905000"/>
            <a:ext cx="10210799" cy="48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23838" lvl="0" indent="-223838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Char char="•"/>
            </a:pPr>
            <a:r>
              <a:rPr lang="en-US" sz="2800"/>
              <a:t>You are building </a:t>
            </a:r>
            <a:r>
              <a:rPr lang="en-US" sz="2800" b="1"/>
              <a:t>YOUR</a:t>
            </a:r>
            <a:r>
              <a:rPr lang="en-US" sz="2800"/>
              <a:t> team</a:t>
            </a:r>
            <a:endParaRPr/>
          </a:p>
          <a:p>
            <a:pPr marL="223838" lvl="0" indent="-223838" algn="l" rtl="0">
              <a:lnSpc>
                <a:spcPct val="80000"/>
              </a:lnSpc>
              <a:spcBef>
                <a:spcPts val="1800"/>
              </a:spcBef>
              <a:spcAft>
                <a:spcPts val="0"/>
              </a:spcAft>
              <a:buSzPts val="2800"/>
              <a:buChar char="•"/>
            </a:pPr>
            <a:r>
              <a:rPr lang="en-US" sz="2800" b="1">
                <a:solidFill>
                  <a:srgbClr val="FFFF00"/>
                </a:solidFill>
              </a:rPr>
              <a:t>Choose wisely! Hire for skill or for personality? </a:t>
            </a:r>
            <a:endParaRPr sz="2800" b="1">
              <a:solidFill>
                <a:srgbClr val="FFFF00"/>
              </a:solidFill>
            </a:endParaRPr>
          </a:p>
          <a:p>
            <a:pPr marL="223838" lvl="0" indent="-223838" algn="l" rtl="0">
              <a:lnSpc>
                <a:spcPct val="80000"/>
              </a:lnSpc>
              <a:spcBef>
                <a:spcPts val="1800"/>
              </a:spcBef>
              <a:spcAft>
                <a:spcPts val="0"/>
              </a:spcAft>
              <a:buSzPts val="2800"/>
              <a:buChar char="•"/>
            </a:pPr>
            <a:r>
              <a:rPr lang="en-US" sz="2800"/>
              <a:t>Often wish you had more control in our jobs, here is one area you do have some control, in a critically important area. </a:t>
            </a:r>
            <a:endParaRPr/>
          </a:p>
          <a:p>
            <a:pPr marL="223838" lvl="0" indent="-223838" algn="l" rtl="0">
              <a:lnSpc>
                <a:spcPct val="80000"/>
              </a:lnSpc>
              <a:spcBef>
                <a:spcPts val="1800"/>
              </a:spcBef>
              <a:spcAft>
                <a:spcPts val="0"/>
              </a:spcAft>
              <a:buSzPts val="2800"/>
              <a:buChar char="•"/>
            </a:pPr>
            <a:r>
              <a:rPr lang="en-US" sz="2800" b="1">
                <a:solidFill>
                  <a:srgbClr val="FFFF00"/>
                </a:solidFill>
              </a:rPr>
              <a:t>“Sell out” </a:t>
            </a:r>
            <a:r>
              <a:rPr lang="en-US" sz="2800"/>
              <a:t>to get the best person, do everything necessary</a:t>
            </a:r>
            <a:endParaRPr/>
          </a:p>
          <a:p>
            <a:pPr marL="223838" lvl="0" indent="-223838" algn="l" rtl="0">
              <a:lnSpc>
                <a:spcPct val="80000"/>
              </a:lnSpc>
              <a:spcBef>
                <a:spcPts val="1800"/>
              </a:spcBef>
              <a:spcAft>
                <a:spcPts val="0"/>
              </a:spcAft>
              <a:buSzPts val="2800"/>
              <a:buChar char="•"/>
            </a:pPr>
            <a:r>
              <a:rPr lang="en-US" sz="2800"/>
              <a:t>Jim Collins in his book, Good to Great, “Right people on the bus, wrong people off the bus, right people in the right seats on the bus”</a:t>
            </a:r>
            <a:endParaRPr/>
          </a:p>
          <a:p>
            <a:pPr marL="223838" lvl="0" indent="-223838" algn="l" rtl="0">
              <a:lnSpc>
                <a:spcPct val="80000"/>
              </a:lnSpc>
              <a:spcBef>
                <a:spcPts val="1800"/>
              </a:spcBef>
              <a:spcAft>
                <a:spcPts val="0"/>
              </a:spcAft>
              <a:buSzPts val="2800"/>
              <a:buChar char="•"/>
            </a:pPr>
            <a:r>
              <a:rPr lang="en-US" sz="2800"/>
              <a:t>Some things we do in this profession are a pain, this is a </a:t>
            </a:r>
            <a:r>
              <a:rPr lang="en-US" sz="2800" b="1">
                <a:solidFill>
                  <a:srgbClr val="FFFF00"/>
                </a:solidFill>
              </a:rPr>
              <a:t>HUGE OPPORTUNITY </a:t>
            </a:r>
            <a:r>
              <a:rPr lang="en-US" sz="2800"/>
              <a:t>to make your program better</a:t>
            </a:r>
            <a:endParaRPr sz="2800"/>
          </a:p>
        </p:txBody>
      </p:sp>
      <p:pic>
        <p:nvPicPr>
          <p:cNvPr id="115" name="Google Shape;115;p1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55612" y="345831"/>
            <a:ext cx="914400" cy="914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push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17"/>
          <p:cNvSpPr txBox="1">
            <a:spLocks noGrp="1"/>
          </p:cNvSpPr>
          <p:nvPr>
            <p:ph type="title"/>
          </p:nvPr>
        </p:nvSpPr>
        <p:spPr>
          <a:xfrm>
            <a:off x="1522413" y="381000"/>
            <a:ext cx="9144001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SzPts val="4400"/>
              <a:buFont typeface="Corbel"/>
              <a:buNone/>
            </a:pPr>
            <a:r>
              <a:rPr lang="en-US" sz="4400" b="1">
                <a:solidFill>
                  <a:srgbClr val="FFFF00"/>
                </a:solidFill>
              </a:rPr>
              <a:t>What are you really looking for? </a:t>
            </a:r>
            <a:endParaRPr sz="4400" b="1">
              <a:solidFill>
                <a:srgbClr val="FFFF00"/>
              </a:solidFill>
            </a:endParaRPr>
          </a:p>
        </p:txBody>
      </p:sp>
      <p:sp>
        <p:nvSpPr>
          <p:cNvPr id="122" name="Google Shape;122;p17"/>
          <p:cNvSpPr txBox="1">
            <a:spLocks noGrp="1"/>
          </p:cNvSpPr>
          <p:nvPr>
            <p:ph type="body" idx="1"/>
          </p:nvPr>
        </p:nvSpPr>
        <p:spPr>
          <a:xfrm>
            <a:off x="836613" y="1828800"/>
            <a:ext cx="9820192" cy="449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23838" lvl="0" indent="-223838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960"/>
              <a:buChar char="•"/>
            </a:pPr>
            <a:r>
              <a:rPr lang="en-US" sz="2960" b="1"/>
              <a:t>NFHS says the best coaches are:</a:t>
            </a:r>
            <a:endParaRPr/>
          </a:p>
          <a:p>
            <a:pPr marL="688975" lvl="1" indent="-457200" algn="l" rtl="0">
              <a:lnSpc>
                <a:spcPct val="80000"/>
              </a:lnSpc>
              <a:spcBef>
                <a:spcPts val="1200"/>
              </a:spcBef>
              <a:spcAft>
                <a:spcPts val="0"/>
              </a:spcAft>
              <a:buSzPts val="2405"/>
              <a:buFont typeface="Corbel"/>
              <a:buAutoNum type="arabicPeriod"/>
            </a:pPr>
            <a:r>
              <a:rPr lang="en-US" sz="2405"/>
              <a:t>Technically expert</a:t>
            </a:r>
            <a:endParaRPr/>
          </a:p>
          <a:p>
            <a:pPr marL="688975" lvl="1" indent="-457200" algn="l" rtl="0">
              <a:lnSpc>
                <a:spcPct val="80000"/>
              </a:lnSpc>
              <a:spcBef>
                <a:spcPts val="1200"/>
              </a:spcBef>
              <a:spcAft>
                <a:spcPts val="0"/>
              </a:spcAft>
              <a:buSzPts val="2405"/>
              <a:buFont typeface="Corbel"/>
              <a:buAutoNum type="arabicPeriod"/>
            </a:pPr>
            <a:r>
              <a:rPr lang="en-US" sz="2405"/>
              <a:t>Tactically expert</a:t>
            </a:r>
            <a:endParaRPr/>
          </a:p>
          <a:p>
            <a:pPr marL="688975" lvl="1" indent="-457200" algn="l" rtl="0">
              <a:lnSpc>
                <a:spcPct val="80000"/>
              </a:lnSpc>
              <a:spcBef>
                <a:spcPts val="1200"/>
              </a:spcBef>
              <a:spcAft>
                <a:spcPts val="0"/>
              </a:spcAft>
              <a:buSzPts val="2405"/>
              <a:buFont typeface="Corbel"/>
              <a:buAutoNum type="arabicPeriod"/>
            </a:pPr>
            <a:r>
              <a:rPr lang="en-US" sz="2405"/>
              <a:t>Relationally expert </a:t>
            </a:r>
            <a:endParaRPr/>
          </a:p>
          <a:p>
            <a:pPr marL="688975" lvl="1" indent="-457200" algn="l" rtl="0">
              <a:lnSpc>
                <a:spcPct val="80000"/>
              </a:lnSpc>
              <a:spcBef>
                <a:spcPts val="1200"/>
              </a:spcBef>
              <a:spcAft>
                <a:spcPts val="0"/>
              </a:spcAft>
              <a:buSzPts val="2405"/>
              <a:buFont typeface="Corbel"/>
              <a:buAutoNum type="arabicPeriod"/>
            </a:pPr>
            <a:r>
              <a:rPr lang="en-US" sz="2405"/>
              <a:t>Organizationally expert </a:t>
            </a:r>
            <a:endParaRPr/>
          </a:p>
          <a:p>
            <a:pPr marL="688975" lvl="1" indent="-457200" algn="l" rtl="0">
              <a:lnSpc>
                <a:spcPct val="80000"/>
              </a:lnSpc>
              <a:spcBef>
                <a:spcPts val="1200"/>
              </a:spcBef>
              <a:spcAft>
                <a:spcPts val="0"/>
              </a:spcAft>
              <a:buSzPts val="2405"/>
              <a:buFont typeface="Corbel"/>
              <a:buAutoNum type="arabicPeriod"/>
            </a:pPr>
            <a:r>
              <a:rPr lang="en-US" sz="2405">
                <a:solidFill>
                  <a:srgbClr val="FFFF00"/>
                </a:solidFill>
              </a:rPr>
              <a:t>Deeply love high school kids. </a:t>
            </a:r>
            <a:endParaRPr/>
          </a:p>
          <a:p>
            <a:pPr marL="688975" lvl="1" indent="-457200" algn="l" rtl="0">
              <a:lnSpc>
                <a:spcPct val="80000"/>
              </a:lnSpc>
              <a:spcBef>
                <a:spcPts val="1200"/>
              </a:spcBef>
              <a:spcAft>
                <a:spcPts val="0"/>
              </a:spcAft>
              <a:buSzPts val="2405"/>
              <a:buFont typeface="Corbel"/>
              <a:buAutoNum type="arabicPeriod"/>
            </a:pPr>
            <a:r>
              <a:rPr lang="en-US" sz="2405">
                <a:solidFill>
                  <a:srgbClr val="FFFF00"/>
                </a:solidFill>
              </a:rPr>
              <a:t>Highly value character</a:t>
            </a:r>
            <a:endParaRPr/>
          </a:p>
          <a:p>
            <a:pPr marL="688975" lvl="1" indent="-457200" algn="l" rtl="0">
              <a:lnSpc>
                <a:spcPct val="80000"/>
              </a:lnSpc>
              <a:spcBef>
                <a:spcPts val="1200"/>
              </a:spcBef>
              <a:spcAft>
                <a:spcPts val="0"/>
              </a:spcAft>
              <a:buSzPts val="2405"/>
              <a:buFont typeface="Corbel"/>
              <a:buAutoNum type="arabicPeriod"/>
            </a:pPr>
            <a:r>
              <a:rPr lang="en-US" sz="2405">
                <a:solidFill>
                  <a:srgbClr val="FFFF00"/>
                </a:solidFill>
              </a:rPr>
              <a:t>Passionate about the sport they are coaching</a:t>
            </a:r>
            <a:endParaRPr sz="2405">
              <a:solidFill>
                <a:srgbClr val="FFFF00"/>
              </a:solidFill>
            </a:endParaRPr>
          </a:p>
          <a:p>
            <a:pPr marL="231775" lvl="1" indent="0" algn="l" rtl="0">
              <a:lnSpc>
                <a:spcPct val="80000"/>
              </a:lnSpc>
              <a:spcBef>
                <a:spcPts val="1200"/>
              </a:spcBef>
              <a:spcAft>
                <a:spcPts val="0"/>
              </a:spcAft>
              <a:buSzPts val="1017"/>
              <a:buNone/>
            </a:pPr>
            <a:endParaRPr sz="1017"/>
          </a:p>
          <a:p>
            <a:pPr marL="231775" lvl="1" indent="0" algn="l" rtl="0">
              <a:lnSpc>
                <a:spcPct val="80000"/>
              </a:lnSpc>
              <a:spcBef>
                <a:spcPts val="1200"/>
              </a:spcBef>
              <a:spcAft>
                <a:spcPts val="0"/>
              </a:spcAft>
              <a:buSzPts val="2405"/>
              <a:buNone/>
            </a:pPr>
            <a:r>
              <a:rPr lang="en-US" sz="2405">
                <a:solidFill>
                  <a:srgbClr val="FF0000"/>
                </a:solidFill>
              </a:rPr>
              <a:t>Of these qualities which are most important to you and your school?  </a:t>
            </a:r>
            <a:endParaRPr sz="2405">
              <a:solidFill>
                <a:srgbClr val="FF0000"/>
              </a:solidFill>
            </a:endParaRPr>
          </a:p>
        </p:txBody>
      </p:sp>
      <p:pic>
        <p:nvPicPr>
          <p:cNvPr id="123" name="Google Shape;123;p17" descr="Arizona's best high school boys basketball coaches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313612" y="2133600"/>
            <a:ext cx="4368800" cy="3276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4" name="Google Shape;124;p1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79413" y="334108"/>
            <a:ext cx="914400" cy="914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push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18"/>
          <p:cNvSpPr txBox="1">
            <a:spLocks noGrp="1"/>
          </p:cNvSpPr>
          <p:nvPr>
            <p:ph type="title"/>
          </p:nvPr>
        </p:nvSpPr>
        <p:spPr>
          <a:xfrm>
            <a:off x="1522411" y="381000"/>
            <a:ext cx="9144003" cy="152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SzPts val="4400"/>
              <a:buFont typeface="Corbel"/>
              <a:buNone/>
            </a:pPr>
            <a:r>
              <a:rPr lang="en-US" sz="4400" b="1">
                <a:solidFill>
                  <a:srgbClr val="FFFF00"/>
                </a:solidFill>
              </a:rPr>
              <a:t>Character Development is Job #1</a:t>
            </a:r>
            <a:br>
              <a:rPr lang="en-US" sz="4400" b="1">
                <a:solidFill>
                  <a:srgbClr val="FFFF00"/>
                </a:solidFill>
              </a:rPr>
            </a:br>
            <a:r>
              <a:rPr lang="en-US" sz="2700" b="1"/>
              <a:t>Wooden—”Sport does not build character it reveals it”</a:t>
            </a:r>
            <a:endParaRPr sz="2700" b="1"/>
          </a:p>
        </p:txBody>
      </p:sp>
      <p:sp>
        <p:nvSpPr>
          <p:cNvPr id="131" name="Google Shape;131;p18"/>
          <p:cNvSpPr txBox="1">
            <a:spLocks noGrp="1"/>
          </p:cNvSpPr>
          <p:nvPr>
            <p:ph type="body" idx="1"/>
          </p:nvPr>
        </p:nvSpPr>
        <p:spPr>
          <a:xfrm>
            <a:off x="1522411" y="1905000"/>
            <a:ext cx="4416552" cy="76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-US" sz="2400" b="1">
                <a:solidFill>
                  <a:srgbClr val="FFFF00"/>
                </a:solidFill>
              </a:rPr>
              <a:t>MORAL CHARACTER</a:t>
            </a:r>
            <a:r>
              <a:rPr lang="en-US" b="1">
                <a:solidFill>
                  <a:srgbClr val="FFFF00"/>
                </a:solidFill>
              </a:rPr>
              <a:t>	</a:t>
            </a:r>
            <a:endParaRPr b="1">
              <a:solidFill>
                <a:srgbClr val="FFFF00"/>
              </a:solidFill>
            </a:endParaRPr>
          </a:p>
        </p:txBody>
      </p:sp>
      <p:sp>
        <p:nvSpPr>
          <p:cNvPr id="132" name="Google Shape;132;p18"/>
          <p:cNvSpPr txBox="1">
            <a:spLocks noGrp="1"/>
          </p:cNvSpPr>
          <p:nvPr>
            <p:ph type="body" idx="2"/>
          </p:nvPr>
        </p:nvSpPr>
        <p:spPr>
          <a:xfrm>
            <a:off x="1522411" y="2743201"/>
            <a:ext cx="4416552" cy="327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23838" lvl="0" indent="-223838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400"/>
              <a:buChar char="•"/>
            </a:pPr>
            <a:r>
              <a:rPr lang="en-US"/>
              <a:t>Wisdom</a:t>
            </a:r>
            <a:endParaRPr/>
          </a:p>
          <a:p>
            <a:pPr marL="223838" lvl="0" indent="-223838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SzPts val="2400"/>
              <a:buChar char="•"/>
            </a:pPr>
            <a:r>
              <a:rPr lang="en-US"/>
              <a:t>Honesty</a:t>
            </a:r>
            <a:endParaRPr/>
          </a:p>
          <a:p>
            <a:pPr marL="223838" lvl="0" indent="-223838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SzPts val="2400"/>
              <a:buChar char="•"/>
            </a:pPr>
            <a:r>
              <a:rPr lang="en-US"/>
              <a:t>Fortitude</a:t>
            </a:r>
            <a:endParaRPr/>
          </a:p>
          <a:p>
            <a:pPr marL="223838" lvl="0" indent="-223838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SzPts val="2400"/>
              <a:buChar char="•"/>
            </a:pPr>
            <a:r>
              <a:rPr lang="en-US"/>
              <a:t>Respect</a:t>
            </a:r>
            <a:endParaRPr/>
          </a:p>
          <a:p>
            <a:pPr marL="223838" lvl="0" indent="-223838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SzPts val="2400"/>
              <a:buChar char="•"/>
            </a:pPr>
            <a:r>
              <a:rPr lang="en-US"/>
              <a:t>Humility </a:t>
            </a:r>
            <a:endParaRPr/>
          </a:p>
        </p:txBody>
      </p:sp>
      <p:sp>
        <p:nvSpPr>
          <p:cNvPr id="133" name="Google Shape;133;p18"/>
          <p:cNvSpPr txBox="1">
            <a:spLocks noGrp="1"/>
          </p:cNvSpPr>
          <p:nvPr>
            <p:ph type="body" idx="3"/>
          </p:nvPr>
        </p:nvSpPr>
        <p:spPr>
          <a:xfrm>
            <a:off x="6249861" y="1981201"/>
            <a:ext cx="4416552" cy="6857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-US" sz="2400" b="1">
                <a:solidFill>
                  <a:srgbClr val="FFFF00"/>
                </a:solidFill>
              </a:rPr>
              <a:t>PERFORMANCE VALUES</a:t>
            </a:r>
            <a:endParaRPr sz="2400" b="1">
              <a:solidFill>
                <a:srgbClr val="FFFF00"/>
              </a:solidFill>
            </a:endParaRPr>
          </a:p>
        </p:txBody>
      </p:sp>
      <p:sp>
        <p:nvSpPr>
          <p:cNvPr id="134" name="Google Shape;134;p18"/>
          <p:cNvSpPr txBox="1">
            <a:spLocks noGrp="1"/>
          </p:cNvSpPr>
          <p:nvPr>
            <p:ph type="body" idx="4"/>
          </p:nvPr>
        </p:nvSpPr>
        <p:spPr>
          <a:xfrm>
            <a:off x="6249861" y="2743201"/>
            <a:ext cx="4416552" cy="327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23838" lvl="0" indent="-223838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400"/>
              <a:buChar char="•"/>
            </a:pPr>
            <a:r>
              <a:rPr lang="en-US"/>
              <a:t>Commitment</a:t>
            </a:r>
            <a:endParaRPr/>
          </a:p>
          <a:p>
            <a:pPr marL="223838" lvl="0" indent="-223838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SzPts val="2400"/>
              <a:buChar char="•"/>
            </a:pPr>
            <a:r>
              <a:rPr lang="en-US"/>
              <a:t>Team oriented</a:t>
            </a:r>
            <a:endParaRPr/>
          </a:p>
          <a:p>
            <a:pPr marL="223838" lvl="0" indent="-223838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SzPts val="2400"/>
              <a:buChar char="•"/>
            </a:pPr>
            <a:r>
              <a:rPr lang="en-US"/>
              <a:t>On time</a:t>
            </a:r>
            <a:endParaRPr/>
          </a:p>
          <a:p>
            <a:pPr marL="223838" lvl="0" indent="-223838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SzPts val="2400"/>
              <a:buChar char="•"/>
            </a:pPr>
            <a:r>
              <a:rPr lang="en-US"/>
              <a:t>Fitness</a:t>
            </a:r>
            <a:endParaRPr/>
          </a:p>
          <a:p>
            <a:pPr marL="223838" lvl="0" indent="-223838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SzPts val="2400"/>
              <a:buChar char="•"/>
            </a:pPr>
            <a:r>
              <a:rPr lang="en-US"/>
              <a:t>Work ethic </a:t>
            </a:r>
            <a:endParaRPr/>
          </a:p>
        </p:txBody>
      </p:sp>
      <p:pic>
        <p:nvPicPr>
          <p:cNvPr id="135" name="Google Shape;135;p1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03212" y="457200"/>
            <a:ext cx="914401" cy="9144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push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19"/>
          <p:cNvSpPr txBox="1">
            <a:spLocks noGrp="1"/>
          </p:cNvSpPr>
          <p:nvPr>
            <p:ph type="title"/>
          </p:nvPr>
        </p:nvSpPr>
        <p:spPr>
          <a:xfrm>
            <a:off x="1522413" y="381000"/>
            <a:ext cx="9144001" cy="13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SzPts val="4800"/>
              <a:buFont typeface="Corbel"/>
              <a:buNone/>
            </a:pPr>
            <a:r>
              <a:rPr lang="en-US" sz="4800" b="1">
                <a:solidFill>
                  <a:srgbClr val="FFFF00"/>
                </a:solidFill>
              </a:rPr>
              <a:t>Athletic Director Modeling </a:t>
            </a:r>
            <a:endParaRPr sz="4800" b="1">
              <a:solidFill>
                <a:srgbClr val="FFFF00"/>
              </a:solidFill>
            </a:endParaRPr>
          </a:p>
        </p:txBody>
      </p:sp>
      <p:sp>
        <p:nvSpPr>
          <p:cNvPr id="142" name="Google Shape;142;p19"/>
          <p:cNvSpPr txBox="1">
            <a:spLocks noGrp="1"/>
          </p:cNvSpPr>
          <p:nvPr>
            <p:ph type="body" idx="1"/>
          </p:nvPr>
        </p:nvSpPr>
        <p:spPr>
          <a:xfrm>
            <a:off x="1446213" y="1904999"/>
            <a:ext cx="9210592" cy="4267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23838" lvl="0" indent="-223838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Char char="•"/>
            </a:pPr>
            <a:r>
              <a:rPr lang="en-US" sz="2800"/>
              <a:t>Work ethic</a:t>
            </a:r>
            <a:endParaRPr/>
          </a:p>
          <a:p>
            <a:pPr marL="223838" lvl="0" indent="-223838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SzPts val="2800"/>
              <a:buChar char="•"/>
            </a:pPr>
            <a:r>
              <a:rPr lang="en-US" sz="2800"/>
              <a:t>Joy/Passion for the opportunity of leading </a:t>
            </a:r>
            <a:endParaRPr/>
          </a:p>
          <a:p>
            <a:pPr marL="223838" lvl="0" indent="-223838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SzPts val="2800"/>
              <a:buChar char="•"/>
            </a:pPr>
            <a:r>
              <a:rPr lang="en-US" sz="2800"/>
              <a:t>Vision </a:t>
            </a:r>
            <a:endParaRPr/>
          </a:p>
          <a:p>
            <a:pPr marL="223838" lvl="0" indent="-223838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SzPts val="2800"/>
              <a:buChar char="•"/>
            </a:pPr>
            <a:r>
              <a:rPr lang="en-US" sz="2800"/>
              <a:t>High Character</a:t>
            </a:r>
            <a:endParaRPr/>
          </a:p>
          <a:p>
            <a:pPr marL="223838" lvl="0" indent="-223838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SzPts val="2800"/>
              <a:buChar char="•"/>
            </a:pPr>
            <a:r>
              <a:rPr lang="en-US" sz="2800"/>
              <a:t>Organization </a:t>
            </a:r>
            <a:endParaRPr/>
          </a:p>
          <a:p>
            <a:pPr marL="223838" lvl="0" indent="-223838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SzPts val="2800"/>
              <a:buChar char="•"/>
            </a:pPr>
            <a:r>
              <a:rPr lang="en-US" sz="2800"/>
              <a:t>Communication (person to person and electronic)</a:t>
            </a:r>
            <a:endParaRPr sz="2800"/>
          </a:p>
          <a:p>
            <a:pPr marL="223838" lvl="0" indent="-223838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SzPts val="2800"/>
              <a:buChar char="•"/>
            </a:pPr>
            <a:r>
              <a:rPr lang="en-US" sz="2800"/>
              <a:t>Must demonstrate these on a daily basis to our community. </a:t>
            </a:r>
            <a:endParaRPr/>
          </a:p>
          <a:p>
            <a:pPr marL="223838" lvl="0" indent="-46038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SzPts val="2800"/>
              <a:buNone/>
            </a:pPr>
            <a:endParaRPr sz="2800"/>
          </a:p>
          <a:p>
            <a:pPr marL="223838" lvl="0" indent="-71438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SzPts val="2400"/>
              <a:buNone/>
            </a:pPr>
            <a:endParaRPr/>
          </a:p>
        </p:txBody>
      </p:sp>
      <p:pic>
        <p:nvPicPr>
          <p:cNvPr id="143" name="Google Shape;143;p1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06295" y="381000"/>
            <a:ext cx="1143000" cy="1143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push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20"/>
          <p:cNvSpPr txBox="1">
            <a:spLocks noGrp="1"/>
          </p:cNvSpPr>
          <p:nvPr>
            <p:ph type="title"/>
          </p:nvPr>
        </p:nvSpPr>
        <p:spPr>
          <a:xfrm>
            <a:off x="1522413" y="381000"/>
            <a:ext cx="9144001" cy="13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SzPts val="4000"/>
              <a:buFont typeface="Corbel"/>
              <a:buNone/>
            </a:pPr>
            <a:r>
              <a:rPr lang="en-US" sz="4000" b="1">
                <a:solidFill>
                  <a:srgbClr val="FFFF00"/>
                </a:solidFill>
              </a:rPr>
              <a:t>Science of hiring your best coach </a:t>
            </a:r>
            <a:endParaRPr sz="4000" b="1">
              <a:solidFill>
                <a:srgbClr val="FFFF00"/>
              </a:solidFill>
            </a:endParaRPr>
          </a:p>
        </p:txBody>
      </p:sp>
      <p:grpSp>
        <p:nvGrpSpPr>
          <p:cNvPr id="150" name="Google Shape;150;p20"/>
          <p:cNvGrpSpPr/>
          <p:nvPr/>
        </p:nvGrpSpPr>
        <p:grpSpPr>
          <a:xfrm>
            <a:off x="1524637" y="1660543"/>
            <a:ext cx="9129889" cy="4447388"/>
            <a:chOff x="2224" y="-244457"/>
            <a:chExt cx="9129889" cy="4447388"/>
          </a:xfrm>
        </p:grpSpPr>
        <p:sp>
          <p:nvSpPr>
            <p:cNvPr id="151" name="Google Shape;151;p20"/>
            <p:cNvSpPr/>
            <p:nvPr/>
          </p:nvSpPr>
          <p:spPr>
            <a:xfrm>
              <a:off x="2224" y="1071917"/>
              <a:ext cx="2389654" cy="1970965"/>
            </a:xfrm>
            <a:prstGeom prst="roundRect">
              <a:avLst>
                <a:gd name="adj" fmla="val 10000"/>
              </a:avLst>
            </a:prstGeom>
            <a:solidFill>
              <a:schemeClr val="lt1">
                <a:alpha val="89803"/>
              </a:schemeClr>
            </a:solidFill>
            <a:ln w="9525" cap="flat" cmpd="sng">
              <a:solidFill>
                <a:srgbClr val="55C5FF">
                  <a:alpha val="89803"/>
                </a:srgbClr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" name="Google Shape;152;p20"/>
            <p:cNvSpPr txBox="1"/>
            <p:nvPr/>
          </p:nvSpPr>
          <p:spPr>
            <a:xfrm>
              <a:off x="47581" y="1117274"/>
              <a:ext cx="2298940" cy="14579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34275" tIns="34275" rIns="34275" bIns="34275" anchor="t" anchorCtr="0">
              <a:noAutofit/>
            </a:bodyPr>
            <a:lstStyle/>
            <a:p>
              <a:pPr marL="171450" marR="0" lvl="1" indent="-17145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ts val="1800"/>
                <a:buFont typeface="Corbel"/>
                <a:buChar char="•"/>
              </a:pPr>
              <a:r>
                <a:rPr lang="en-US" sz="1800" b="1" i="0" u="none" strike="noStrike" cap="none">
                  <a:latin typeface="Corbel"/>
                  <a:ea typeface="Corbel"/>
                  <a:cs typeface="Corbel"/>
                  <a:sym typeface="Corbel"/>
                </a:rPr>
                <a:t>Job Description</a:t>
              </a:r>
              <a:endParaRPr sz="1800" b="1" i="0" u="none" strike="noStrike" cap="none">
                <a:latin typeface="Corbel"/>
                <a:ea typeface="Corbel"/>
                <a:cs typeface="Corbel"/>
                <a:sym typeface="Corbel"/>
              </a:endParaRPr>
            </a:p>
            <a:p>
              <a:pPr marL="171450" marR="0" lvl="1" indent="-171450" algn="l" rtl="0">
                <a:lnSpc>
                  <a:spcPct val="90000"/>
                </a:lnSpc>
                <a:spcBef>
                  <a:spcPts val="270"/>
                </a:spcBef>
                <a:spcAft>
                  <a:spcPts val="0"/>
                </a:spcAft>
                <a:buSzPts val="1800"/>
                <a:buFont typeface="Corbel"/>
                <a:buChar char="•"/>
              </a:pPr>
              <a:r>
                <a:rPr lang="en-US" sz="1800" b="1" i="0" u="none" strike="noStrike" cap="none">
                  <a:latin typeface="Corbel"/>
                  <a:ea typeface="Corbel"/>
                  <a:cs typeface="Corbel"/>
                  <a:sym typeface="Corbel"/>
                </a:rPr>
                <a:t>Requirement for application</a:t>
              </a:r>
              <a:endParaRPr sz="1800" b="1" i="0" u="none" strike="noStrike" cap="none">
                <a:latin typeface="Corbel"/>
                <a:ea typeface="Corbel"/>
                <a:cs typeface="Corbel"/>
                <a:sym typeface="Corbel"/>
              </a:endParaRPr>
            </a:p>
            <a:p>
              <a:pPr marL="171450" marR="0" lvl="1" indent="-171450" algn="l" rtl="0">
                <a:lnSpc>
                  <a:spcPct val="90000"/>
                </a:lnSpc>
                <a:spcBef>
                  <a:spcPts val="270"/>
                </a:spcBef>
                <a:spcAft>
                  <a:spcPts val="0"/>
                </a:spcAft>
                <a:buSzPts val="1800"/>
                <a:buFont typeface="Corbel"/>
                <a:buChar char="•"/>
              </a:pPr>
              <a:r>
                <a:rPr lang="en-US" sz="1800" b="1" i="0" u="none" strike="noStrike" cap="none">
                  <a:latin typeface="Corbel"/>
                  <a:ea typeface="Corbel"/>
                  <a:cs typeface="Corbel"/>
                  <a:sym typeface="Corbel"/>
                </a:rPr>
                <a:t>Timeline </a:t>
              </a:r>
              <a:endParaRPr sz="1800" b="1" i="0" u="none" strike="noStrike" cap="none">
                <a:latin typeface="Corbel"/>
                <a:ea typeface="Corbel"/>
                <a:cs typeface="Corbel"/>
                <a:sym typeface="Corbel"/>
              </a:endParaRPr>
            </a:p>
          </p:txBody>
        </p:sp>
        <p:sp>
          <p:nvSpPr>
            <p:cNvPr id="153" name="Google Shape;153;p20"/>
            <p:cNvSpPr/>
            <p:nvPr/>
          </p:nvSpPr>
          <p:spPr>
            <a:xfrm>
              <a:off x="1329835" y="1486347"/>
              <a:ext cx="2716584" cy="2716584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0228" y="88265"/>
                  </a:moveTo>
                  <a:lnTo>
                    <a:pt x="13829" y="86220"/>
                  </a:lnTo>
                  <a:lnTo>
                    <a:pt x="13829" y="86220"/>
                  </a:lnTo>
                  <a:cubicBezTo>
                    <a:pt x="22659" y="101770"/>
                    <a:pt x="38724" y="111831"/>
                    <a:pt x="56570" y="112986"/>
                  </a:cubicBezTo>
                  <a:cubicBezTo>
                    <a:pt x="74415" y="114141"/>
                    <a:pt x="91643" y="106236"/>
                    <a:pt x="102405" y="91955"/>
                  </a:cubicBezTo>
                  <a:lnTo>
                    <a:pt x="100018" y="90599"/>
                  </a:lnTo>
                  <a:lnTo>
                    <a:pt x="107972" y="87243"/>
                  </a:lnTo>
                  <a:lnTo>
                    <a:pt x="108422" y="95372"/>
                  </a:lnTo>
                  <a:lnTo>
                    <a:pt x="106034" y="94016"/>
                  </a:lnTo>
                  <a:lnTo>
                    <a:pt x="106034" y="94016"/>
                  </a:lnTo>
                  <a:cubicBezTo>
                    <a:pt x="94521" y="109596"/>
                    <a:pt x="75909" y="118296"/>
                    <a:pt x="56571" y="117135"/>
                  </a:cubicBezTo>
                  <a:cubicBezTo>
                    <a:pt x="37233" y="115975"/>
                    <a:pt x="19794" y="105111"/>
                    <a:pt x="10228" y="88265"/>
                  </a:cubicBezTo>
                  <a:close/>
                </a:path>
              </a:pathLst>
            </a:custGeom>
            <a:gradFill>
              <a:gsLst>
                <a:gs pos="0">
                  <a:srgbClr val="67C2F4"/>
                </a:gs>
                <a:gs pos="50000">
                  <a:srgbClr val="46BDF9"/>
                </a:gs>
                <a:gs pos="100000">
                  <a:srgbClr val="35A9E3"/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2745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" name="Google Shape;154;p20"/>
            <p:cNvSpPr/>
            <p:nvPr/>
          </p:nvSpPr>
          <p:spPr>
            <a:xfrm>
              <a:off x="533258" y="2620532"/>
              <a:ext cx="2124137" cy="844699"/>
            </a:xfrm>
            <a:prstGeom prst="roundRect">
              <a:avLst>
                <a:gd name="adj" fmla="val 10000"/>
              </a:avLst>
            </a:prstGeom>
            <a:gradFill>
              <a:gsLst>
                <a:gs pos="0">
                  <a:srgbClr val="6CCBFF">
                    <a:alpha val="89803"/>
                  </a:srgbClr>
                </a:gs>
                <a:gs pos="50000">
                  <a:srgbClr val="4BC7FF">
                    <a:alpha val="89803"/>
                  </a:srgbClr>
                </a:gs>
                <a:gs pos="100000">
                  <a:srgbClr val="38B2E3">
                    <a:alpha val="89803"/>
                  </a:srgb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2745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" name="Google Shape;155;p20"/>
            <p:cNvSpPr txBox="1"/>
            <p:nvPr/>
          </p:nvSpPr>
          <p:spPr>
            <a:xfrm>
              <a:off x="557998" y="2645272"/>
              <a:ext cx="2074657" cy="79521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9525" tIns="33000" rIns="49525" bIns="330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600" b="0" i="0" u="none" strike="noStrike" cap="none">
                  <a:solidFill>
                    <a:schemeClr val="lt1"/>
                  </a:solidFill>
                  <a:latin typeface="Corbel"/>
                  <a:ea typeface="Corbel"/>
                  <a:cs typeface="Corbel"/>
                  <a:sym typeface="Corbel"/>
                </a:rPr>
                <a:t>Advertise the job opening </a:t>
              </a:r>
              <a:endParaRPr sz="26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endParaRPr>
            </a:p>
          </p:txBody>
        </p:sp>
        <p:sp>
          <p:nvSpPr>
            <p:cNvPr id="156" name="Google Shape;156;p20"/>
            <p:cNvSpPr/>
            <p:nvPr/>
          </p:nvSpPr>
          <p:spPr>
            <a:xfrm>
              <a:off x="3103860" y="1071917"/>
              <a:ext cx="2389654" cy="1970965"/>
            </a:xfrm>
            <a:prstGeom prst="roundRect">
              <a:avLst>
                <a:gd name="adj" fmla="val 10000"/>
              </a:avLst>
            </a:prstGeom>
            <a:solidFill>
              <a:schemeClr val="lt1">
                <a:alpha val="89803"/>
              </a:schemeClr>
            </a:solidFill>
            <a:ln w="9525" cap="flat" cmpd="sng">
              <a:solidFill>
                <a:srgbClr val="55C5FF">
                  <a:alpha val="69803"/>
                </a:srgbClr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" name="Google Shape;157;p20"/>
            <p:cNvSpPr txBox="1"/>
            <p:nvPr/>
          </p:nvSpPr>
          <p:spPr>
            <a:xfrm>
              <a:off x="3149217" y="1539624"/>
              <a:ext cx="2298940" cy="14579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34275" tIns="34275" rIns="34275" bIns="34275" anchor="t" anchorCtr="0">
              <a:noAutofit/>
            </a:bodyPr>
            <a:lstStyle/>
            <a:p>
              <a:pPr marL="171450" marR="0" lvl="1" indent="-17145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ts val="1800"/>
                <a:buFont typeface="Corbel"/>
                <a:buChar char="•"/>
              </a:pPr>
              <a:r>
                <a:rPr lang="en-US" sz="1800" b="1" i="0" u="none" strike="noStrike" cap="none">
                  <a:latin typeface="Corbel"/>
                  <a:ea typeface="Corbel"/>
                  <a:cs typeface="Corbel"/>
                  <a:sym typeface="Corbel"/>
                </a:rPr>
                <a:t>Misspelled words?</a:t>
              </a:r>
              <a:endParaRPr sz="1800" b="1" i="0" u="none" strike="noStrike" cap="none">
                <a:latin typeface="Corbel"/>
                <a:ea typeface="Corbel"/>
                <a:cs typeface="Corbel"/>
                <a:sym typeface="Corbel"/>
              </a:endParaRPr>
            </a:p>
            <a:p>
              <a:pPr marL="171450" marR="0" lvl="1" indent="-171450" algn="l" rtl="0">
                <a:lnSpc>
                  <a:spcPct val="90000"/>
                </a:lnSpc>
                <a:spcBef>
                  <a:spcPts val="270"/>
                </a:spcBef>
                <a:spcAft>
                  <a:spcPts val="0"/>
                </a:spcAft>
                <a:buSzPts val="1800"/>
                <a:buFont typeface="Corbel"/>
                <a:buChar char="•"/>
              </a:pPr>
              <a:r>
                <a:rPr lang="en-US" sz="1800" b="1" i="0" u="none" strike="noStrike" cap="none">
                  <a:latin typeface="Corbel"/>
                  <a:ea typeface="Corbel"/>
                  <a:cs typeface="Corbel"/>
                  <a:sym typeface="Corbel"/>
                </a:rPr>
                <a:t>Did what was asked? </a:t>
              </a:r>
              <a:endParaRPr sz="1800" b="1" i="0" u="none" strike="noStrike" cap="none">
                <a:latin typeface="Corbel"/>
                <a:ea typeface="Corbel"/>
                <a:cs typeface="Corbel"/>
                <a:sym typeface="Corbel"/>
              </a:endParaRPr>
            </a:p>
            <a:p>
              <a:pPr marL="171450" marR="0" lvl="1" indent="-171450" algn="l" rtl="0">
                <a:lnSpc>
                  <a:spcPct val="90000"/>
                </a:lnSpc>
                <a:spcBef>
                  <a:spcPts val="270"/>
                </a:spcBef>
                <a:spcAft>
                  <a:spcPts val="0"/>
                </a:spcAft>
                <a:buClr>
                  <a:schemeClr val="lt1"/>
                </a:buClr>
                <a:buSzPts val="1800"/>
                <a:buFont typeface="Corbel"/>
                <a:buChar char="•"/>
              </a:pPr>
              <a:r>
                <a:rPr lang="en-US" sz="1800" b="1" i="0" u="none" strike="noStrike" cap="none">
                  <a:latin typeface="Corbel"/>
                  <a:ea typeface="Corbel"/>
                  <a:cs typeface="Corbel"/>
                  <a:sym typeface="Corbel"/>
                </a:rPr>
                <a:t>Meet qualification</a:t>
              </a:r>
              <a:r>
                <a:rPr lang="en-US" sz="1800" b="0" i="0" u="none" strike="noStrike" cap="none">
                  <a:solidFill>
                    <a:schemeClr val="lt1"/>
                  </a:solidFill>
                  <a:latin typeface="Corbel"/>
                  <a:ea typeface="Corbel"/>
                  <a:cs typeface="Corbel"/>
                  <a:sym typeface="Corbel"/>
                </a:rPr>
                <a:t>s?</a:t>
              </a:r>
              <a:endParaRPr sz="18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endParaRPr>
            </a:p>
          </p:txBody>
        </p:sp>
        <p:sp>
          <p:nvSpPr>
            <p:cNvPr id="158" name="Google Shape;158;p20"/>
            <p:cNvSpPr/>
            <p:nvPr/>
          </p:nvSpPr>
          <p:spPr>
            <a:xfrm>
              <a:off x="4391190" y="-244457"/>
              <a:ext cx="3334248" cy="3334248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9783" y="31482"/>
                  </a:moveTo>
                  <a:lnTo>
                    <a:pt x="9783" y="31482"/>
                  </a:lnTo>
                  <a:cubicBezTo>
                    <a:pt x="19551" y="14281"/>
                    <a:pt x="37444" y="3276"/>
                    <a:pt x="57202" y="2318"/>
                  </a:cubicBezTo>
                  <a:cubicBezTo>
                    <a:pt x="76961" y="1359"/>
                    <a:pt x="95835" y="10581"/>
                    <a:pt x="107222" y="26756"/>
                  </a:cubicBezTo>
                  <a:lnTo>
                    <a:pt x="109171" y="25649"/>
                  </a:lnTo>
                  <a:lnTo>
                    <a:pt x="108750" y="32315"/>
                  </a:lnTo>
                  <a:lnTo>
                    <a:pt x="102324" y="29537"/>
                  </a:lnTo>
                  <a:lnTo>
                    <a:pt x="104273" y="28431"/>
                  </a:lnTo>
                  <a:lnTo>
                    <a:pt x="104273" y="28431"/>
                  </a:lnTo>
                  <a:cubicBezTo>
                    <a:pt x="93493" y="13313"/>
                    <a:pt x="75745" y="4741"/>
                    <a:pt x="57202" y="5696"/>
                  </a:cubicBezTo>
                  <a:cubicBezTo>
                    <a:pt x="38659" y="6652"/>
                    <a:pt x="21886" y="17003"/>
                    <a:pt x="12717" y="33148"/>
                  </a:cubicBezTo>
                  <a:close/>
                </a:path>
              </a:pathLst>
            </a:custGeom>
            <a:gradFill>
              <a:gsLst>
                <a:gs pos="0">
                  <a:srgbClr val="CBE7FE"/>
                </a:gs>
                <a:gs pos="50000">
                  <a:srgbClr val="BBE1FF"/>
                </a:gs>
                <a:gs pos="100000">
                  <a:srgbClr val="A0C7E3"/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2745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" name="Google Shape;159;p20"/>
            <p:cNvSpPr/>
            <p:nvPr/>
          </p:nvSpPr>
          <p:spPr>
            <a:xfrm>
              <a:off x="3363313" y="649567"/>
              <a:ext cx="2667300" cy="844699"/>
            </a:xfrm>
            <a:prstGeom prst="roundRect">
              <a:avLst>
                <a:gd name="adj" fmla="val 10000"/>
              </a:avLst>
            </a:prstGeom>
            <a:gradFill>
              <a:gsLst>
                <a:gs pos="0">
                  <a:srgbClr val="6CCBFF">
                    <a:alpha val="69803"/>
                  </a:srgbClr>
                </a:gs>
                <a:gs pos="50000">
                  <a:srgbClr val="4BC7FF">
                    <a:alpha val="69803"/>
                  </a:srgbClr>
                </a:gs>
                <a:gs pos="100000">
                  <a:srgbClr val="38B2E3">
                    <a:alpha val="69803"/>
                  </a:srgb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2745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" name="Google Shape;160;p20"/>
            <p:cNvSpPr txBox="1"/>
            <p:nvPr/>
          </p:nvSpPr>
          <p:spPr>
            <a:xfrm>
              <a:off x="3388053" y="674307"/>
              <a:ext cx="2617820" cy="79521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5700" tIns="30475" rIns="45700" bIns="3047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400" b="0" i="0" u="none" strike="noStrike" cap="none">
                  <a:solidFill>
                    <a:schemeClr val="lt1"/>
                  </a:solidFill>
                  <a:latin typeface="Corbel"/>
                  <a:ea typeface="Corbel"/>
                  <a:cs typeface="Corbel"/>
                  <a:sym typeface="Corbel"/>
                </a:rPr>
                <a:t>Sort through </a:t>
              </a:r>
              <a:endParaRPr/>
            </a:p>
            <a:p>
              <a:pPr marL="0" marR="0" lvl="0" indent="0" algn="ctr" rtl="0">
                <a:lnSpc>
                  <a:spcPct val="90000"/>
                </a:lnSpc>
                <a:spcBef>
                  <a:spcPts val="840"/>
                </a:spcBef>
                <a:spcAft>
                  <a:spcPts val="0"/>
                </a:spcAft>
                <a:buNone/>
              </a:pPr>
              <a:r>
                <a:rPr lang="en-US" sz="2400" b="0" i="0" u="none" strike="noStrike" cap="none">
                  <a:solidFill>
                    <a:schemeClr val="lt1"/>
                  </a:solidFill>
                  <a:latin typeface="Corbel"/>
                  <a:ea typeface="Corbel"/>
                  <a:cs typeface="Corbel"/>
                  <a:sym typeface="Corbel"/>
                </a:rPr>
                <a:t> materials </a:t>
              </a:r>
              <a:endParaRPr sz="24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endParaRPr>
            </a:p>
          </p:txBody>
        </p:sp>
        <p:sp>
          <p:nvSpPr>
            <p:cNvPr id="161" name="Google Shape;161;p20"/>
            <p:cNvSpPr/>
            <p:nvPr/>
          </p:nvSpPr>
          <p:spPr>
            <a:xfrm>
              <a:off x="6477079" y="1071917"/>
              <a:ext cx="2389654" cy="1970965"/>
            </a:xfrm>
            <a:prstGeom prst="roundRect">
              <a:avLst>
                <a:gd name="adj" fmla="val 10000"/>
              </a:avLst>
            </a:prstGeom>
            <a:solidFill>
              <a:schemeClr val="lt1">
                <a:alpha val="89803"/>
              </a:schemeClr>
            </a:solidFill>
            <a:ln w="9525" cap="flat" cmpd="sng">
              <a:solidFill>
                <a:srgbClr val="55C5FF">
                  <a:alpha val="49803"/>
                </a:srgbClr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" name="Google Shape;162;p20"/>
            <p:cNvSpPr txBox="1"/>
            <p:nvPr/>
          </p:nvSpPr>
          <p:spPr>
            <a:xfrm>
              <a:off x="6522436" y="1117274"/>
              <a:ext cx="2298940" cy="14579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34275" tIns="34275" rIns="34275" bIns="34275" anchor="t" anchorCtr="0">
              <a:noAutofit/>
            </a:bodyPr>
            <a:lstStyle/>
            <a:p>
              <a:pPr marL="171450" marR="0" lvl="1" indent="-17145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800"/>
                <a:buFont typeface="Corbel"/>
                <a:buChar char="•"/>
              </a:pPr>
              <a:r>
                <a:rPr lang="en-US" sz="1800" b="1" i="0" u="none" strike="noStrike" cap="none">
                  <a:latin typeface="Corbel"/>
                  <a:ea typeface="Corbel"/>
                  <a:cs typeface="Corbel"/>
                  <a:sym typeface="Corbel"/>
                </a:rPr>
                <a:t>Interview how many? </a:t>
              </a:r>
              <a:endParaRPr sz="1800" b="1" i="0" u="none" strike="noStrike" cap="none">
                <a:latin typeface="Corbel"/>
                <a:ea typeface="Corbel"/>
                <a:cs typeface="Corbel"/>
                <a:sym typeface="Corbel"/>
              </a:endParaRPr>
            </a:p>
            <a:p>
              <a:pPr marL="171450" marR="0" lvl="1" indent="-171450" algn="l" rtl="0">
                <a:lnSpc>
                  <a:spcPct val="90000"/>
                </a:lnSpc>
                <a:spcBef>
                  <a:spcPts val="270"/>
                </a:spcBef>
                <a:spcAft>
                  <a:spcPts val="0"/>
                </a:spcAft>
                <a:buSzPts val="1800"/>
                <a:buFont typeface="Corbel"/>
                <a:buChar char="•"/>
              </a:pPr>
              <a:r>
                <a:rPr lang="en-US" sz="1800" b="1" i="0" u="none" strike="noStrike" cap="none">
                  <a:latin typeface="Corbel"/>
                  <a:ea typeface="Corbel"/>
                  <a:cs typeface="Corbel"/>
                  <a:sym typeface="Corbel"/>
                </a:rPr>
                <a:t>In person or phone?</a:t>
              </a:r>
              <a:endParaRPr sz="1800" b="1" i="0" u="none" strike="noStrike" cap="none">
                <a:latin typeface="Corbel"/>
                <a:ea typeface="Corbel"/>
                <a:cs typeface="Corbel"/>
                <a:sym typeface="Corbel"/>
              </a:endParaRPr>
            </a:p>
            <a:p>
              <a:pPr marL="171450" marR="0" lvl="1" indent="-171450" algn="l" rtl="0">
                <a:lnSpc>
                  <a:spcPct val="90000"/>
                </a:lnSpc>
                <a:spcBef>
                  <a:spcPts val="270"/>
                </a:spcBef>
                <a:spcAft>
                  <a:spcPts val="0"/>
                </a:spcAft>
                <a:buSzPts val="1800"/>
                <a:buFont typeface="Corbel"/>
                <a:buChar char="•"/>
              </a:pPr>
              <a:r>
                <a:rPr lang="en-US" sz="1800" b="1" i="0" u="none" strike="noStrike" cap="none">
                  <a:latin typeface="Corbel"/>
                  <a:ea typeface="Corbel"/>
                  <a:cs typeface="Corbel"/>
                  <a:sym typeface="Corbel"/>
                </a:rPr>
                <a:t>How many rounds?</a:t>
              </a:r>
              <a:endParaRPr sz="1800" b="1" i="0" u="none" strike="noStrike" cap="none">
                <a:latin typeface="Corbel"/>
                <a:ea typeface="Corbel"/>
                <a:cs typeface="Corbel"/>
                <a:sym typeface="Corbel"/>
              </a:endParaRPr>
            </a:p>
            <a:p>
              <a:pPr marL="171450" marR="0" lvl="1" indent="-171450" algn="l" rtl="0">
                <a:lnSpc>
                  <a:spcPct val="90000"/>
                </a:lnSpc>
                <a:spcBef>
                  <a:spcPts val="270"/>
                </a:spcBef>
                <a:spcAft>
                  <a:spcPts val="0"/>
                </a:spcAft>
                <a:buSzPts val="1800"/>
                <a:buFont typeface="Corbel"/>
                <a:buChar char="•"/>
              </a:pPr>
              <a:r>
                <a:rPr lang="en-US" sz="1800" b="1" i="0" u="none" strike="noStrike" cap="none">
                  <a:latin typeface="Corbel"/>
                  <a:ea typeface="Corbel"/>
                  <a:cs typeface="Corbel"/>
                  <a:sym typeface="Corbel"/>
                </a:rPr>
                <a:t>How to hire your top choice? </a:t>
              </a:r>
              <a:endParaRPr sz="1800" b="1" i="0" u="none" strike="noStrike" cap="none">
                <a:latin typeface="Corbel"/>
                <a:ea typeface="Corbel"/>
                <a:cs typeface="Corbel"/>
                <a:sym typeface="Corbel"/>
              </a:endParaRPr>
            </a:p>
          </p:txBody>
        </p:sp>
        <p:sp>
          <p:nvSpPr>
            <p:cNvPr id="163" name="Google Shape;163;p20"/>
            <p:cNvSpPr/>
            <p:nvPr/>
          </p:nvSpPr>
          <p:spPr>
            <a:xfrm>
              <a:off x="7008113" y="2811082"/>
              <a:ext cx="2124000" cy="844800"/>
            </a:xfrm>
            <a:prstGeom prst="roundRect">
              <a:avLst>
                <a:gd name="adj" fmla="val 10000"/>
              </a:avLst>
            </a:prstGeom>
            <a:gradFill>
              <a:gsLst>
                <a:gs pos="0">
                  <a:srgbClr val="6CCBFF">
                    <a:alpha val="49803"/>
                  </a:srgbClr>
                </a:gs>
                <a:gs pos="50000">
                  <a:srgbClr val="4BC7FF">
                    <a:alpha val="49803"/>
                  </a:srgbClr>
                </a:gs>
                <a:gs pos="100000">
                  <a:srgbClr val="38B2E3">
                    <a:alpha val="49803"/>
                  </a:srgb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2745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" name="Google Shape;164;p20"/>
            <p:cNvSpPr txBox="1"/>
            <p:nvPr/>
          </p:nvSpPr>
          <p:spPr>
            <a:xfrm>
              <a:off x="7032778" y="2835772"/>
              <a:ext cx="2074800" cy="7953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9525" tIns="33000" rIns="49525" bIns="330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600" b="0" i="0" u="none" strike="noStrike" cap="none">
                  <a:solidFill>
                    <a:schemeClr val="lt1"/>
                  </a:solidFill>
                  <a:latin typeface="Corbel"/>
                  <a:ea typeface="Corbel"/>
                  <a:cs typeface="Corbel"/>
                  <a:sym typeface="Corbel"/>
                </a:rPr>
                <a:t>Who to interview?</a:t>
              </a:r>
              <a:endParaRPr sz="2600" b="0" i="0" u="none" strike="noStrike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endParaRPr>
            </a:p>
          </p:txBody>
        </p:sp>
      </p:grpSp>
      <p:pic>
        <p:nvPicPr>
          <p:cNvPr id="165" name="Google Shape;165;p2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06295" y="381000"/>
            <a:ext cx="1066800" cy="1066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push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21"/>
          <p:cNvSpPr txBox="1">
            <a:spLocks noGrp="1"/>
          </p:cNvSpPr>
          <p:nvPr>
            <p:ph type="title"/>
          </p:nvPr>
        </p:nvSpPr>
        <p:spPr>
          <a:xfrm>
            <a:off x="1217612" y="381000"/>
            <a:ext cx="9753599" cy="13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Corbel"/>
              <a:buNone/>
            </a:pPr>
            <a:br>
              <a:rPr lang="en-US" sz="4800"/>
            </a:br>
            <a:br>
              <a:rPr lang="en-US" sz="4800"/>
            </a:br>
            <a:r>
              <a:rPr lang="en-US" sz="4800" b="1">
                <a:solidFill>
                  <a:srgbClr val="FFFF00"/>
                </a:solidFill>
              </a:rPr>
              <a:t>Questions with specific measurement values</a:t>
            </a:r>
            <a:endParaRPr sz="4800" b="1">
              <a:solidFill>
                <a:srgbClr val="FFFF00"/>
              </a:solidFill>
            </a:endParaRPr>
          </a:p>
        </p:txBody>
      </p:sp>
      <p:sp>
        <p:nvSpPr>
          <p:cNvPr id="172" name="Google Shape;172;p21"/>
          <p:cNvSpPr txBox="1">
            <a:spLocks noGrp="1"/>
          </p:cNvSpPr>
          <p:nvPr>
            <p:ph type="body" idx="1"/>
          </p:nvPr>
        </p:nvSpPr>
        <p:spPr>
          <a:xfrm>
            <a:off x="903205" y="1904999"/>
            <a:ext cx="9753599" cy="45720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US" sz="2800" b="1" dirty="0"/>
              <a:t>For instance: </a:t>
            </a:r>
            <a:endParaRPr dirty="0"/>
          </a:p>
          <a:p>
            <a:pPr marL="0" lvl="0" indent="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SzPts val="2800"/>
              <a:buNone/>
            </a:pPr>
            <a:r>
              <a:rPr lang="en-US" sz="2800" b="1" dirty="0"/>
              <a:t>	Please get us started by describing your professional 	background and training. How are you prepared at 	this time to take on the head coaching job 	of………..? </a:t>
            </a:r>
          </a:p>
          <a:p>
            <a:pPr marL="0" lvl="0" indent="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SzPts val="2800"/>
              <a:buNone/>
            </a:pPr>
            <a:endParaRPr sz="1200" dirty="0"/>
          </a:p>
          <a:p>
            <a:pPr marL="458787" lvl="2" indent="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</a:pPr>
            <a:r>
              <a:rPr lang="en-US" b="1" dirty="0"/>
              <a:t>      Listen for: </a:t>
            </a:r>
            <a:endParaRPr dirty="0"/>
          </a:p>
          <a:p>
            <a:pPr marL="458787" lvl="2" indent="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</a:pPr>
            <a:r>
              <a:rPr lang="en-US" b="1" dirty="0"/>
              <a:t>---Education and relevant credentials</a:t>
            </a:r>
            <a:endParaRPr dirty="0"/>
          </a:p>
          <a:p>
            <a:pPr marL="458787" lvl="2" indent="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</a:pPr>
            <a:r>
              <a:rPr lang="en-US" b="1" dirty="0"/>
              <a:t>---Variety of experience</a:t>
            </a:r>
            <a:endParaRPr dirty="0"/>
          </a:p>
          <a:p>
            <a:pPr marL="458787" lvl="2" indent="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</a:pPr>
            <a:r>
              <a:rPr lang="en-US" b="1" dirty="0"/>
              <a:t>---Enthusiasm and knowledge of our district </a:t>
            </a:r>
            <a:endParaRPr dirty="0"/>
          </a:p>
          <a:p>
            <a:pPr marL="458787" lvl="2" indent="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</a:pPr>
            <a:r>
              <a:rPr lang="en-US" b="1" dirty="0"/>
              <a:t>             Low           1                          2                         3                              4    High </a:t>
            </a:r>
            <a:endParaRPr dirty="0"/>
          </a:p>
          <a:p>
            <a:pPr marL="458787" lvl="2" indent="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</a:pPr>
            <a:endParaRPr b="1" dirty="0"/>
          </a:p>
          <a:p>
            <a:pPr marL="223838" lvl="0" indent="-71438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SzPts val="2400"/>
              <a:buNone/>
            </a:pPr>
            <a:endParaRPr dirty="0"/>
          </a:p>
        </p:txBody>
      </p:sp>
      <p:pic>
        <p:nvPicPr>
          <p:cNvPr id="173" name="Google Shape;173;p2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55612" y="350018"/>
            <a:ext cx="914400" cy="914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push/>
  </p:transition>
</p:sld>
</file>

<file path=ppt/theme/theme1.xml><?xml version="1.0" encoding="utf-8"?>
<a:theme xmlns:a="http://schemas.openxmlformats.org/drawingml/2006/main" name="Digital Blue Tunnel 16x9">
  <a:themeElements>
    <a:clrScheme name="Digital Blue Tunnel">
      <a:dk1>
        <a:srgbClr val="000000"/>
      </a:dk1>
      <a:lt1>
        <a:srgbClr val="FFFFFF"/>
      </a:lt1>
      <a:dk2>
        <a:srgbClr val="001027"/>
      </a:dk2>
      <a:lt2>
        <a:srgbClr val="C1EBF7"/>
      </a:lt2>
      <a:accent1>
        <a:srgbClr val="56C5FF"/>
      </a:accent1>
      <a:accent2>
        <a:srgbClr val="4BB836"/>
      </a:accent2>
      <a:accent3>
        <a:srgbClr val="F8B004"/>
      </a:accent3>
      <a:accent4>
        <a:srgbClr val="972ACD"/>
      </a:accent4>
      <a:accent5>
        <a:srgbClr val="F86E24"/>
      </a:accent5>
      <a:accent6>
        <a:srgbClr val="DB30C7"/>
      </a:accent6>
      <a:hlink>
        <a:srgbClr val="F8B004"/>
      </a:hlink>
      <a:folHlink>
        <a:srgbClr val="969696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Digital Blue Tunnel">
      <a:dk1>
        <a:srgbClr val="000000"/>
      </a:dk1>
      <a:lt1>
        <a:srgbClr val="FFFFFF"/>
      </a:lt1>
      <a:dk2>
        <a:srgbClr val="001027"/>
      </a:dk2>
      <a:lt2>
        <a:srgbClr val="C1EBF7"/>
      </a:lt2>
      <a:accent1>
        <a:srgbClr val="56C5FF"/>
      </a:accent1>
      <a:accent2>
        <a:srgbClr val="4BB836"/>
      </a:accent2>
      <a:accent3>
        <a:srgbClr val="F8B004"/>
      </a:accent3>
      <a:accent4>
        <a:srgbClr val="972ACD"/>
      </a:accent4>
      <a:accent5>
        <a:srgbClr val="F86E24"/>
      </a:accent5>
      <a:accent6>
        <a:srgbClr val="DB30C7"/>
      </a:accent6>
      <a:hlink>
        <a:srgbClr val="F8B004"/>
      </a:hlink>
      <a:folHlink>
        <a:srgbClr val="969696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</TotalTime>
  <Words>2306</Words>
  <Application>Microsoft Office PowerPoint</Application>
  <PresentationFormat>Custom</PresentationFormat>
  <Paragraphs>425</Paragraphs>
  <Slides>29</Slides>
  <Notes>29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3" baseType="lpstr">
      <vt:lpstr>Corbel</vt:lpstr>
      <vt:lpstr>Times New Roman</vt:lpstr>
      <vt:lpstr>Arial</vt:lpstr>
      <vt:lpstr>Digital Blue Tunnel 16x9</vt:lpstr>
      <vt:lpstr>The Art and Science of the hiring and evaluation of your coaching staff </vt:lpstr>
      <vt:lpstr>Hiring your best coaching staff is  both an art and a science </vt:lpstr>
      <vt:lpstr>What is art and what is science? </vt:lpstr>
      <vt:lpstr>Hiring coaches is a critically important skill/responsibility/opportunity</vt:lpstr>
      <vt:lpstr>What are you really looking for? </vt:lpstr>
      <vt:lpstr>Character Development is Job #1 Wooden—”Sport does not build character it reveals it”</vt:lpstr>
      <vt:lpstr>Athletic Director Modeling </vt:lpstr>
      <vt:lpstr>Science of hiring your best coach </vt:lpstr>
      <vt:lpstr>  Questions with specific measurement values</vt:lpstr>
      <vt:lpstr>PowerPoint Presentation</vt:lpstr>
      <vt:lpstr>Science of hiring your best coach </vt:lpstr>
      <vt:lpstr>Science of hiring your best coach </vt:lpstr>
      <vt:lpstr>The Art of hiring your best coach </vt:lpstr>
      <vt:lpstr>30 Search Strategies for your next coach</vt:lpstr>
      <vt:lpstr>30 Search Strategies for your next coach</vt:lpstr>
      <vt:lpstr>30 Search Strategies for your next coach</vt:lpstr>
      <vt:lpstr>The Art of hiring your best coach </vt:lpstr>
      <vt:lpstr>The hiring of your new coach</vt:lpstr>
      <vt:lpstr>Onboarding your new staff member</vt:lpstr>
      <vt:lpstr>The Art and Science of Evaluation/Assessment </vt:lpstr>
      <vt:lpstr>What exactly are you/we evaluating/assessing? </vt:lpstr>
      <vt:lpstr>How broad to throw the net? </vt:lpstr>
      <vt:lpstr>Ongoing vs. end of season</vt:lpstr>
      <vt:lpstr>Not just for each HC but for  AC’s too, and ATC’s too!  </vt:lpstr>
      <vt:lpstr>Where do kids fit in the evaluation  process? Parents? </vt:lpstr>
      <vt:lpstr>Need AD feedback both ways too.  </vt:lpstr>
      <vt:lpstr>Quick Review</vt:lpstr>
      <vt:lpstr>Questions? </vt:lpstr>
      <vt:lpstr>For more information contact: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Art and Science of the hiring and evaluation of your coaching staff</dc:title>
  <dc:creator>Kris Welch</dc:creator>
  <cp:lastModifiedBy>Kris Welch</cp:lastModifiedBy>
  <cp:revision>8</cp:revision>
  <cp:lastPrinted>2020-06-18T19:26:21Z</cp:lastPrinted>
  <dcterms:modified xsi:type="dcterms:W3CDTF">2020-06-18T21:28:41Z</dcterms:modified>
</cp:coreProperties>
</file>